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6" r:id="rId17"/>
    <p:sldId id="277" r:id="rId18"/>
  </p:sldIdLst>
  <p:sldSz cx="7556500" cy="10693400"/>
  <p:notesSz cx="6858000" cy="9144000"/>
  <p:embeddedFontLst>
    <p:embeddedFont>
      <p:font typeface="Calibri" panose="020F0502020204030204" pitchFamily="34" charset="0"/>
      <p:regular r:id="rId19"/>
      <p:bold r:id="rId20"/>
      <p:italic r:id="rId21"/>
      <p:boldItalic r:id="rId22"/>
    </p:embeddedFont>
    <p:embeddedFont>
      <p:font typeface="Open Sans 1" panose="020B0604020202020204" charset="0"/>
      <p:regular r:id="rId23"/>
    </p:embeddedFont>
    <p:embeddedFont>
      <p:font typeface="Open Sans 1 Bold" panose="020B0604020202020204" charset="0"/>
      <p:regular r:id="rId24"/>
    </p:embeddedFont>
    <p:embeddedFont>
      <p:font typeface="Open Sans 1 Bold Italics" panose="020B0604020202020204" charset="0"/>
      <p:regular r:id="rId25"/>
    </p:embeddedFont>
    <p:embeddedFont>
      <p:font typeface="Open Sans 1 Italics" panose="020B0604020202020204" charset="0"/>
      <p:regular r:id="rId26"/>
    </p:embeddedFont>
    <p:embeddedFont>
      <p:font typeface="Open Sans 2" panose="020B0604020202020204" charset="0"/>
      <p:regular r:id="rId27"/>
    </p:embeddedFont>
    <p:embeddedFont>
      <p:font typeface="Open Sans 2 Bold" panose="020B0604020202020204" charset="0"/>
      <p:regular r:id="rId28"/>
    </p:embeddedFont>
    <p:embeddedFont>
      <p:font typeface="Open Sans 2 Bold Italics" panose="020B0604020202020204" charset="0"/>
      <p:regular r:id="rId29"/>
    </p:embeddedFont>
    <p:embeddedFont>
      <p:font typeface="Open Sans 2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222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ar Smelhus" userId="e1060085-a573-492b-a2dc-4abe2d7ee493" providerId="ADAL" clId="{0609F83D-047F-45BA-800E-2FA7A82C46B9}"/>
    <pc:docChg chg="delSld">
      <pc:chgData name="Roar Smelhus" userId="e1060085-a573-492b-a2dc-4abe2d7ee493" providerId="ADAL" clId="{0609F83D-047F-45BA-800E-2FA7A82C46B9}" dt="2023-11-28T20:40:43.259" v="0" actId="47"/>
      <pc:docMkLst>
        <pc:docMk/>
      </pc:docMkLst>
      <pc:sldChg chg="del">
        <pc:chgData name="Roar Smelhus" userId="e1060085-a573-492b-a2dc-4abe2d7ee493" providerId="ADAL" clId="{0609F83D-047F-45BA-800E-2FA7A82C46B9}" dt="2023-11-28T20:40:43.259" v="0" actId="47"/>
        <pc:sldMkLst>
          <pc:docMk/>
          <pc:sldMk cId="0"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34" Type="http://schemas.openxmlformats.org/officeDocument/2006/relationships/image" Target="../media/image39.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sv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553325" cy="10696575"/>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2"/>
            <a:stretch>
              <a:fillRect l="-58662" t="-1068" r="-58750" b="-1025"/>
            </a:stretch>
          </a:blipFill>
        </p:spPr>
        <p:txBody>
          <a:bodyPr/>
          <a:lstStyle/>
          <a:p>
            <a:endParaRPr lang="nb-NO"/>
          </a:p>
        </p:txBody>
      </p:sp>
      <p:grpSp>
        <p:nvGrpSpPr>
          <p:cNvPr id="3" name="Group 3"/>
          <p:cNvGrpSpPr/>
          <p:nvPr/>
        </p:nvGrpSpPr>
        <p:grpSpPr>
          <a:xfrm rot="5400000">
            <a:off x="5480381" y="621680"/>
            <a:ext cx="1654414" cy="1447612"/>
            <a:chOff x="0" y="0"/>
            <a:chExt cx="812800" cy="711200"/>
          </a:xfrm>
        </p:grpSpPr>
        <p:sp>
          <p:nvSpPr>
            <p:cNvPr id="4" name="Freeform 4"/>
            <p:cNvSpPr/>
            <p:nvPr/>
          </p:nvSpPr>
          <p:spPr>
            <a:xfrm>
              <a:off x="36828" y="54313"/>
              <a:ext cx="739143" cy="656887"/>
            </a:xfrm>
            <a:custGeom>
              <a:avLst/>
              <a:gdLst/>
              <a:ahLst/>
              <a:cxnLst/>
              <a:rect l="l" t="t" r="r" b="b"/>
              <a:pathLst>
                <a:path w="739143" h="656887">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05AAEE"/>
            </a:solidFill>
          </p:spPr>
          <p:txBody>
            <a:bodyPr/>
            <a:lstStyle/>
            <a:p>
              <a:endParaRPr lang="nb-NO"/>
            </a:p>
          </p:txBody>
        </p:sp>
        <p:sp>
          <p:nvSpPr>
            <p:cNvPr id="5" name="TextBox 5"/>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6" name="Group 6"/>
          <p:cNvGrpSpPr/>
          <p:nvPr/>
        </p:nvGrpSpPr>
        <p:grpSpPr>
          <a:xfrm rot="5400000">
            <a:off x="6412506" y="-769821"/>
            <a:ext cx="1654414" cy="1447612"/>
            <a:chOff x="0" y="0"/>
            <a:chExt cx="812800" cy="711200"/>
          </a:xfrm>
        </p:grpSpPr>
        <p:sp>
          <p:nvSpPr>
            <p:cNvPr id="7" name="Freeform 7"/>
            <p:cNvSpPr/>
            <p:nvPr/>
          </p:nvSpPr>
          <p:spPr>
            <a:xfrm>
              <a:off x="36828" y="54313"/>
              <a:ext cx="739143" cy="656887"/>
            </a:xfrm>
            <a:custGeom>
              <a:avLst/>
              <a:gdLst/>
              <a:ahLst/>
              <a:cxnLst/>
              <a:rect l="l" t="t" r="r" b="b"/>
              <a:pathLst>
                <a:path w="739143" h="656887">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8" name="TextBox 8"/>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grpSp>
        <p:nvGrpSpPr>
          <p:cNvPr id="9" name="Group 9"/>
          <p:cNvGrpSpPr/>
          <p:nvPr/>
        </p:nvGrpSpPr>
        <p:grpSpPr>
          <a:xfrm rot="-5400000">
            <a:off x="4816662" y="-807213"/>
            <a:ext cx="1654414" cy="1447612"/>
            <a:chOff x="0" y="0"/>
            <a:chExt cx="812800" cy="711200"/>
          </a:xfrm>
        </p:grpSpPr>
        <p:sp>
          <p:nvSpPr>
            <p:cNvPr id="10" name="Freeform 10"/>
            <p:cNvSpPr/>
            <p:nvPr/>
          </p:nvSpPr>
          <p:spPr>
            <a:xfrm>
              <a:off x="36828" y="54313"/>
              <a:ext cx="739143" cy="656887"/>
            </a:xfrm>
            <a:custGeom>
              <a:avLst/>
              <a:gdLst/>
              <a:ahLst/>
              <a:cxnLst/>
              <a:rect l="l" t="t" r="r" b="b"/>
              <a:pathLst>
                <a:path w="739143" h="656887">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FFFFFF"/>
            </a:solidFill>
          </p:spPr>
          <p:txBody>
            <a:bodyPr/>
            <a:lstStyle/>
            <a:p>
              <a:endParaRPr lang="nb-NO"/>
            </a:p>
          </p:txBody>
        </p:sp>
        <p:sp>
          <p:nvSpPr>
            <p:cNvPr id="11" name="TextBox 11"/>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2" name="Group 12"/>
          <p:cNvGrpSpPr/>
          <p:nvPr/>
        </p:nvGrpSpPr>
        <p:grpSpPr>
          <a:xfrm rot="-5400000">
            <a:off x="5588568" y="1567743"/>
            <a:ext cx="1654414" cy="1447612"/>
            <a:chOff x="0" y="0"/>
            <a:chExt cx="812800" cy="711200"/>
          </a:xfrm>
        </p:grpSpPr>
        <p:sp>
          <p:nvSpPr>
            <p:cNvPr id="13" name="Freeform 13"/>
            <p:cNvSpPr/>
            <p:nvPr/>
          </p:nvSpPr>
          <p:spPr>
            <a:xfrm>
              <a:off x="36828" y="54313"/>
              <a:ext cx="739143" cy="656887"/>
            </a:xfrm>
            <a:custGeom>
              <a:avLst/>
              <a:gdLst/>
              <a:ahLst/>
              <a:cxnLst/>
              <a:rect l="l" t="t" r="r" b="b"/>
              <a:pathLst>
                <a:path w="739143" h="656887">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000000">
                <a:alpha val="0"/>
              </a:srgbClr>
            </a:solidFill>
            <a:ln w="38100" cap="sq">
              <a:solidFill>
                <a:srgbClr val="FFFFFF"/>
              </a:solidFill>
              <a:prstDash val="solid"/>
              <a:miter/>
            </a:ln>
          </p:spPr>
          <p:txBody>
            <a:bodyPr/>
            <a:lstStyle/>
            <a:p>
              <a:endParaRPr lang="nb-NO"/>
            </a:p>
          </p:txBody>
        </p:sp>
        <p:sp>
          <p:nvSpPr>
            <p:cNvPr id="14" name="TextBox 14"/>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5" name="Group 15"/>
          <p:cNvGrpSpPr/>
          <p:nvPr/>
        </p:nvGrpSpPr>
        <p:grpSpPr>
          <a:xfrm rot="5400000">
            <a:off x="7190727" y="1626834"/>
            <a:ext cx="1654414" cy="1447612"/>
            <a:chOff x="0" y="0"/>
            <a:chExt cx="812800" cy="711200"/>
          </a:xfrm>
        </p:grpSpPr>
        <p:sp>
          <p:nvSpPr>
            <p:cNvPr id="16" name="Freeform 16"/>
            <p:cNvSpPr/>
            <p:nvPr/>
          </p:nvSpPr>
          <p:spPr>
            <a:xfrm>
              <a:off x="36828" y="54313"/>
              <a:ext cx="739143" cy="656887"/>
            </a:xfrm>
            <a:custGeom>
              <a:avLst/>
              <a:gdLst/>
              <a:ahLst/>
              <a:cxnLst/>
              <a:rect l="l" t="t" r="r" b="b"/>
              <a:pathLst>
                <a:path w="739143" h="656887">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ECA43F"/>
            </a:solidFill>
          </p:spPr>
          <p:txBody>
            <a:bodyPr/>
            <a:lstStyle/>
            <a:p>
              <a:endParaRPr lang="nb-NO"/>
            </a:p>
          </p:txBody>
        </p:sp>
        <p:sp>
          <p:nvSpPr>
            <p:cNvPr id="17" name="TextBox 17"/>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4424971" y="5817389"/>
            <a:ext cx="1942704" cy="474016"/>
            <a:chOff x="0" y="0"/>
            <a:chExt cx="696221" cy="169877"/>
          </a:xfrm>
        </p:grpSpPr>
        <p:sp>
          <p:nvSpPr>
            <p:cNvPr id="19" name="Freeform 19"/>
            <p:cNvSpPr/>
            <p:nvPr/>
          </p:nvSpPr>
          <p:spPr>
            <a:xfrm>
              <a:off x="0" y="0"/>
              <a:ext cx="696221" cy="169877"/>
            </a:xfrm>
            <a:custGeom>
              <a:avLst/>
              <a:gdLst/>
              <a:ahLst/>
              <a:cxnLst/>
              <a:rect l="l" t="t" r="r" b="b"/>
              <a:pathLst>
                <a:path w="696221" h="169877">
                  <a:moveTo>
                    <a:pt x="0" y="0"/>
                  </a:moveTo>
                  <a:lnTo>
                    <a:pt x="696221" y="0"/>
                  </a:lnTo>
                  <a:lnTo>
                    <a:pt x="696221" y="169877"/>
                  </a:lnTo>
                  <a:lnTo>
                    <a:pt x="0" y="169877"/>
                  </a:lnTo>
                  <a:close/>
                </a:path>
              </a:pathLst>
            </a:custGeom>
            <a:solidFill>
              <a:srgbClr val="ECA43F"/>
            </a:solidFill>
          </p:spPr>
          <p:txBody>
            <a:bodyPr/>
            <a:lstStyle/>
            <a:p>
              <a:endParaRPr lang="nb-NO"/>
            </a:p>
          </p:txBody>
        </p:sp>
        <p:sp>
          <p:nvSpPr>
            <p:cNvPr id="20" name="TextBox 20"/>
            <p:cNvSpPr txBox="1"/>
            <p:nvPr/>
          </p:nvSpPr>
          <p:spPr>
            <a:xfrm>
              <a:off x="0" y="38100"/>
              <a:ext cx="696221" cy="131777"/>
            </a:xfrm>
            <a:prstGeom prst="rect">
              <a:avLst/>
            </a:prstGeom>
          </p:spPr>
          <p:txBody>
            <a:bodyPr lIns="50800" tIns="50800" rIns="50800" bIns="50800" rtlCol="0" anchor="ctr"/>
            <a:lstStyle/>
            <a:p>
              <a:pPr algn="ctr">
                <a:lnSpc>
                  <a:spcPts val="1599"/>
                </a:lnSpc>
              </a:pPr>
              <a:endParaRPr/>
            </a:p>
          </p:txBody>
        </p:sp>
      </p:grpSp>
      <p:sp>
        <p:nvSpPr>
          <p:cNvPr id="21" name="TextBox 21"/>
          <p:cNvSpPr txBox="1"/>
          <p:nvPr/>
        </p:nvSpPr>
        <p:spPr>
          <a:xfrm>
            <a:off x="4039895" y="9781695"/>
            <a:ext cx="2775540" cy="144780"/>
          </a:xfrm>
          <a:prstGeom prst="rect">
            <a:avLst/>
          </a:prstGeom>
        </p:spPr>
        <p:txBody>
          <a:bodyPr lIns="0" tIns="0" rIns="0" bIns="0" rtlCol="0" anchor="t">
            <a:spAutoFit/>
          </a:bodyPr>
          <a:lstStyle/>
          <a:p>
            <a:pPr algn="r">
              <a:lnSpc>
                <a:spcPts val="1199"/>
              </a:lnSpc>
            </a:pPr>
            <a:r>
              <a:rPr lang="en-US" sz="1199">
                <a:solidFill>
                  <a:srgbClr val="FFFFFF"/>
                </a:solidFill>
                <a:latin typeface="Open Sans 1"/>
              </a:rPr>
              <a:t>www.lid.no</a:t>
            </a:r>
          </a:p>
        </p:txBody>
      </p:sp>
      <p:sp>
        <p:nvSpPr>
          <p:cNvPr id="22" name="AutoShape 22"/>
          <p:cNvSpPr/>
          <p:nvPr/>
        </p:nvSpPr>
        <p:spPr>
          <a:xfrm>
            <a:off x="756000" y="9897265"/>
            <a:ext cx="3726548" cy="0"/>
          </a:xfrm>
          <a:prstGeom prst="line">
            <a:avLst/>
          </a:prstGeom>
          <a:ln w="38100" cap="flat">
            <a:solidFill>
              <a:srgbClr val="FFFFFF"/>
            </a:solidFill>
            <a:prstDash val="solid"/>
            <a:headEnd type="none" w="sm" len="sm"/>
            <a:tailEnd type="none" w="sm" len="sm"/>
          </a:ln>
        </p:spPr>
        <p:txBody>
          <a:bodyPr/>
          <a:lstStyle/>
          <a:p>
            <a:endParaRPr lang="nb-NO"/>
          </a:p>
        </p:txBody>
      </p:sp>
      <p:sp>
        <p:nvSpPr>
          <p:cNvPr id="23" name="AutoShape 23"/>
          <p:cNvSpPr/>
          <p:nvPr/>
        </p:nvSpPr>
        <p:spPr>
          <a:xfrm>
            <a:off x="6242913" y="6073447"/>
            <a:ext cx="1545732" cy="0"/>
          </a:xfrm>
          <a:prstGeom prst="line">
            <a:avLst/>
          </a:prstGeom>
          <a:ln w="38100" cap="flat">
            <a:solidFill>
              <a:srgbClr val="ECA43F"/>
            </a:solidFill>
            <a:prstDash val="solid"/>
            <a:headEnd type="none" w="sm" len="sm"/>
            <a:tailEnd type="none" w="sm" len="sm"/>
          </a:ln>
        </p:spPr>
        <p:txBody>
          <a:bodyPr/>
          <a:lstStyle/>
          <a:p>
            <a:endParaRPr lang="nb-NO"/>
          </a:p>
        </p:txBody>
      </p:sp>
      <p:sp>
        <p:nvSpPr>
          <p:cNvPr id="24" name="Freeform 24"/>
          <p:cNvSpPr/>
          <p:nvPr/>
        </p:nvSpPr>
        <p:spPr>
          <a:xfrm>
            <a:off x="756000" y="743800"/>
            <a:ext cx="2073975" cy="427963"/>
          </a:xfrm>
          <a:custGeom>
            <a:avLst/>
            <a:gdLst/>
            <a:ahLst/>
            <a:cxnLst/>
            <a:rect l="l" t="t" r="r" b="b"/>
            <a:pathLst>
              <a:path w="2073975" h="427963">
                <a:moveTo>
                  <a:pt x="0" y="0"/>
                </a:moveTo>
                <a:lnTo>
                  <a:pt x="2073975" y="0"/>
                </a:lnTo>
                <a:lnTo>
                  <a:pt x="2073975" y="427963"/>
                </a:lnTo>
                <a:lnTo>
                  <a:pt x="0" y="427963"/>
                </a:lnTo>
                <a:lnTo>
                  <a:pt x="0" y="0"/>
                </a:lnTo>
                <a:close/>
              </a:path>
            </a:pathLst>
          </a:custGeom>
          <a:blipFill>
            <a:blip r:embed="rId3"/>
            <a:stretch>
              <a:fillRect/>
            </a:stretch>
          </a:blipFill>
        </p:spPr>
        <p:txBody>
          <a:bodyPr/>
          <a:lstStyle/>
          <a:p>
            <a:endParaRPr lang="nb-NO"/>
          </a:p>
        </p:txBody>
      </p:sp>
      <p:sp>
        <p:nvSpPr>
          <p:cNvPr id="25" name="TextBox 25"/>
          <p:cNvSpPr txBox="1"/>
          <p:nvPr/>
        </p:nvSpPr>
        <p:spPr>
          <a:xfrm>
            <a:off x="756000" y="5119343"/>
            <a:ext cx="5611675" cy="387985"/>
          </a:xfrm>
          <a:prstGeom prst="rect">
            <a:avLst/>
          </a:prstGeom>
        </p:spPr>
        <p:txBody>
          <a:bodyPr lIns="0" tIns="0" rIns="0" bIns="0" rtlCol="0" anchor="t">
            <a:spAutoFit/>
          </a:bodyPr>
          <a:lstStyle/>
          <a:p>
            <a:pPr>
              <a:lnSpc>
                <a:spcPts val="2900"/>
              </a:lnSpc>
            </a:pPr>
            <a:r>
              <a:rPr lang="en-US" sz="2900">
                <a:solidFill>
                  <a:srgbClr val="ECA43F"/>
                </a:solidFill>
                <a:latin typeface="Open Sans 1 Italics"/>
              </a:rPr>
              <a:t>Mål, Handling, Resultater</a:t>
            </a:r>
          </a:p>
        </p:txBody>
      </p:sp>
      <p:sp>
        <p:nvSpPr>
          <p:cNvPr id="26" name="TextBox 26"/>
          <p:cNvSpPr txBox="1"/>
          <p:nvPr/>
        </p:nvSpPr>
        <p:spPr>
          <a:xfrm>
            <a:off x="756000" y="4299857"/>
            <a:ext cx="5611675" cy="612142"/>
          </a:xfrm>
          <a:prstGeom prst="rect">
            <a:avLst/>
          </a:prstGeom>
        </p:spPr>
        <p:txBody>
          <a:bodyPr lIns="0" tIns="0" rIns="0" bIns="0" rtlCol="0" anchor="t">
            <a:spAutoFit/>
          </a:bodyPr>
          <a:lstStyle/>
          <a:p>
            <a:pPr>
              <a:lnSpc>
                <a:spcPts val="4600"/>
              </a:lnSpc>
            </a:pPr>
            <a:r>
              <a:rPr lang="en-US" sz="4600">
                <a:solidFill>
                  <a:srgbClr val="FFFFFF"/>
                </a:solidFill>
                <a:latin typeface="Open Sans 1"/>
              </a:rPr>
              <a:t>Bærekraftsstrategi</a:t>
            </a:r>
          </a:p>
        </p:txBody>
      </p:sp>
      <p:sp>
        <p:nvSpPr>
          <p:cNvPr id="27" name="TextBox 27"/>
          <p:cNvSpPr txBox="1"/>
          <p:nvPr/>
        </p:nvSpPr>
        <p:spPr>
          <a:xfrm>
            <a:off x="756000" y="7090717"/>
            <a:ext cx="2128235" cy="202565"/>
          </a:xfrm>
          <a:prstGeom prst="rect">
            <a:avLst/>
          </a:prstGeom>
        </p:spPr>
        <p:txBody>
          <a:bodyPr lIns="0" tIns="0" rIns="0" bIns="0" rtlCol="0" anchor="t">
            <a:spAutoFit/>
          </a:bodyPr>
          <a:lstStyle/>
          <a:p>
            <a:pPr>
              <a:lnSpc>
                <a:spcPts val="1599"/>
              </a:lnSpc>
            </a:pPr>
            <a:r>
              <a:rPr lang="en-US" sz="1599">
                <a:solidFill>
                  <a:srgbClr val="ECA43F"/>
                </a:solidFill>
                <a:latin typeface="Open Sans 1"/>
              </a:rPr>
              <a:t>Utarbeidet av</a:t>
            </a:r>
          </a:p>
        </p:txBody>
      </p:sp>
      <p:sp>
        <p:nvSpPr>
          <p:cNvPr id="28" name="TextBox 28"/>
          <p:cNvSpPr txBox="1"/>
          <p:nvPr/>
        </p:nvSpPr>
        <p:spPr>
          <a:xfrm>
            <a:off x="2975675" y="7055157"/>
            <a:ext cx="3839761" cy="243656"/>
          </a:xfrm>
          <a:prstGeom prst="rect">
            <a:avLst/>
          </a:prstGeom>
        </p:spPr>
        <p:txBody>
          <a:bodyPr lIns="0" tIns="0" rIns="0" bIns="0" rtlCol="0" anchor="t">
            <a:spAutoFit/>
          </a:bodyPr>
          <a:lstStyle/>
          <a:p>
            <a:pPr>
              <a:lnSpc>
                <a:spcPts val="1919"/>
              </a:lnSpc>
            </a:pPr>
            <a:r>
              <a:rPr lang="en-US" sz="1599" dirty="0">
                <a:solidFill>
                  <a:srgbClr val="FFFFFF"/>
                </a:solidFill>
                <a:latin typeface="Open Sans 1"/>
              </a:rPr>
              <a:t>Håkon Lid</a:t>
            </a:r>
          </a:p>
        </p:txBody>
      </p:sp>
      <p:sp>
        <p:nvSpPr>
          <p:cNvPr id="29" name="TextBox 29"/>
          <p:cNvSpPr txBox="1"/>
          <p:nvPr/>
        </p:nvSpPr>
        <p:spPr>
          <a:xfrm>
            <a:off x="4528764" y="5837227"/>
            <a:ext cx="1679791" cy="457835"/>
          </a:xfrm>
          <a:prstGeom prst="rect">
            <a:avLst/>
          </a:prstGeom>
        </p:spPr>
        <p:txBody>
          <a:bodyPr lIns="0" tIns="0" rIns="0" bIns="0" rtlCol="0" anchor="t">
            <a:spAutoFit/>
          </a:bodyPr>
          <a:lstStyle/>
          <a:p>
            <a:pPr algn="ctr">
              <a:lnSpc>
                <a:spcPts val="3400"/>
              </a:lnSpc>
            </a:pPr>
            <a:r>
              <a:rPr lang="en-US" sz="3400">
                <a:solidFill>
                  <a:srgbClr val="FFFFFF"/>
                </a:solidFill>
                <a:latin typeface="Open Sans 1 Italics"/>
              </a:rPr>
              <a:t>2023-25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64452" y="9936000"/>
            <a:ext cx="6039548" cy="20427"/>
          </a:xfrm>
          <a:prstGeom prst="line">
            <a:avLst/>
          </a:prstGeom>
          <a:ln w="38100" cap="flat">
            <a:solidFill>
              <a:srgbClr val="2E5C8E"/>
            </a:solidFill>
            <a:prstDash val="solid"/>
            <a:headEnd type="none" w="sm" len="sm"/>
            <a:tailEnd type="none" w="sm" len="sm"/>
          </a:ln>
        </p:spPr>
        <p:txBody>
          <a:bodyPr/>
          <a:lstStyle/>
          <a:p>
            <a:endParaRPr lang="nb-NO"/>
          </a:p>
        </p:txBody>
      </p:sp>
      <p:sp>
        <p:nvSpPr>
          <p:cNvPr id="3" name="TextBox 3"/>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2E5C8E"/>
                </a:solidFill>
                <a:latin typeface="Open Sans 1 Italics"/>
              </a:rPr>
              <a:t>Bærekraftsstrategi 2023-25</a:t>
            </a:r>
          </a:p>
        </p:txBody>
      </p:sp>
      <p:sp>
        <p:nvSpPr>
          <p:cNvPr id="4" name="TextBox 4"/>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Vår grønne praksis</a:t>
            </a:r>
          </a:p>
        </p:txBody>
      </p:sp>
      <p:grpSp>
        <p:nvGrpSpPr>
          <p:cNvPr id="5" name="Group 5"/>
          <p:cNvGrpSpPr/>
          <p:nvPr/>
        </p:nvGrpSpPr>
        <p:grpSpPr>
          <a:xfrm rot="5400000">
            <a:off x="6829079" y="9947316"/>
            <a:ext cx="1885766" cy="1650045"/>
            <a:chOff x="0" y="0"/>
            <a:chExt cx="812800" cy="711200"/>
          </a:xfrm>
        </p:grpSpPr>
        <p:sp>
          <p:nvSpPr>
            <p:cNvPr id="6" name="Freeform 6"/>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7" name="TextBox 7"/>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8" name="Group 8"/>
          <p:cNvGrpSpPr/>
          <p:nvPr/>
        </p:nvGrpSpPr>
        <p:grpSpPr>
          <a:xfrm rot="-5400000">
            <a:off x="6852793" y="8977895"/>
            <a:ext cx="1506338" cy="1318046"/>
            <a:chOff x="0" y="0"/>
            <a:chExt cx="812800" cy="711200"/>
          </a:xfrm>
        </p:grpSpPr>
        <p:sp>
          <p:nvSpPr>
            <p:cNvPr id="9" name="Freeform 9"/>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0" name="TextBox 10"/>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11" name="TextBox 11"/>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Miljøpolicy</a:t>
            </a:r>
          </a:p>
        </p:txBody>
      </p:sp>
      <p:sp>
        <p:nvSpPr>
          <p:cNvPr id="12" name="TextBox 12"/>
          <p:cNvSpPr txBox="1"/>
          <p:nvPr/>
        </p:nvSpPr>
        <p:spPr>
          <a:xfrm>
            <a:off x="756000" y="1637256"/>
            <a:ext cx="6037906" cy="2598019"/>
          </a:xfrm>
          <a:prstGeom prst="rect">
            <a:avLst/>
          </a:prstGeom>
        </p:spPr>
        <p:txBody>
          <a:bodyPr lIns="0" tIns="0" rIns="0" bIns="0" rtlCol="0" anchor="t">
            <a:spAutoFit/>
          </a:bodyPr>
          <a:lstStyle/>
          <a:p>
            <a:pPr>
              <a:lnSpc>
                <a:spcPts val="1661"/>
              </a:lnSpc>
            </a:pPr>
            <a:r>
              <a:rPr lang="nb-NO" sz="1100" dirty="0">
                <a:solidFill>
                  <a:srgbClr val="2E5C8E"/>
                </a:solidFill>
                <a:latin typeface="Open Sans 1"/>
              </a:rPr>
              <a:t>Vår primære fokus er ventilasjonstjenester, men vi opererer bredt som totalentreprenør. Vi streber etter å levere helhetlige og bærekraftige løsninger samtidig som vi fremmer miljøvennlig drift og sikrer et godt arbeidsmiljø. Vår miljøpolicy er en sentral del av vår bærekraftsstrategi, synlig gjennom den Grønne strategitrappen. Vi prioriterer aktivt å minimere vår miljøpåvirkning og redusere belastningen på det ytre miljøet. Dette omfatter også vår innsats innen transport- og innkjøpsstrategier.</a:t>
            </a:r>
          </a:p>
          <a:p>
            <a:pPr>
              <a:lnSpc>
                <a:spcPts val="1661"/>
              </a:lnSpc>
            </a:pPr>
            <a:endParaRPr lang="nb-NO" sz="1100" dirty="0">
              <a:solidFill>
                <a:srgbClr val="2E5C8E"/>
              </a:solidFill>
              <a:latin typeface="Open Sans 1"/>
            </a:endParaRPr>
          </a:p>
          <a:p>
            <a:pPr>
              <a:lnSpc>
                <a:spcPts val="1661"/>
              </a:lnSpc>
            </a:pPr>
            <a:r>
              <a:rPr lang="nb-NO" sz="1100" dirty="0">
                <a:solidFill>
                  <a:srgbClr val="2E5C8E"/>
                </a:solidFill>
                <a:latin typeface="Open Sans 1"/>
              </a:rPr>
              <a:t>Vår påvirkning er tydelig i prosjekter og kontinuerlige tiltak, inkludert miljøfyrtårnsertifisering på kontoret. Vi fokuserer spesielt på områder som innkjøp, transport, bygg, energi og avfallshåndtering for å redusere klimagassutslippene innen 2030/50. Vi har konkrete prosedyrer på plass for innkjøp og transport, og ytterligere informasjon om dette er tilgjengelig.</a:t>
            </a:r>
            <a:endParaRPr lang="en-US" sz="1100" dirty="0">
              <a:solidFill>
                <a:srgbClr val="2E5C8E"/>
              </a:solidFill>
              <a:latin typeface="Open Sans 1"/>
            </a:endParaRPr>
          </a:p>
        </p:txBody>
      </p:sp>
      <p:grpSp>
        <p:nvGrpSpPr>
          <p:cNvPr id="13" name="Group 13"/>
          <p:cNvGrpSpPr/>
          <p:nvPr/>
        </p:nvGrpSpPr>
        <p:grpSpPr>
          <a:xfrm>
            <a:off x="766094" y="6840091"/>
            <a:ext cx="6037906" cy="2491819"/>
            <a:chOff x="0" y="0"/>
            <a:chExt cx="8050542" cy="3322425"/>
          </a:xfrm>
        </p:grpSpPr>
        <p:pic>
          <p:nvPicPr>
            <p:cNvPr id="14" name="Picture 14"/>
            <p:cNvPicPr>
              <a:picLocks noChangeAspect="1"/>
            </p:cNvPicPr>
            <p:nvPr/>
          </p:nvPicPr>
          <p:blipFill>
            <a:blip r:embed="rId2"/>
            <a:srcRect t="24850" b="14570"/>
            <a:stretch>
              <a:fillRect/>
            </a:stretch>
          </p:blipFill>
          <p:spPr>
            <a:xfrm>
              <a:off x="0" y="0"/>
              <a:ext cx="8050542" cy="3322425"/>
            </a:xfrm>
            <a:prstGeom prst="rect">
              <a:avLst/>
            </a:prstGeom>
          </p:spPr>
        </p:pic>
      </p:grpSp>
      <p:grpSp>
        <p:nvGrpSpPr>
          <p:cNvPr id="15" name="Group 15"/>
          <p:cNvGrpSpPr/>
          <p:nvPr/>
        </p:nvGrpSpPr>
        <p:grpSpPr>
          <a:xfrm>
            <a:off x="1203790" y="6097036"/>
            <a:ext cx="5162513" cy="1325078"/>
            <a:chOff x="0" y="0"/>
            <a:chExt cx="2167467" cy="556330"/>
          </a:xfrm>
        </p:grpSpPr>
        <p:sp>
          <p:nvSpPr>
            <p:cNvPr id="16" name="Freeform 16"/>
            <p:cNvSpPr/>
            <p:nvPr/>
          </p:nvSpPr>
          <p:spPr>
            <a:xfrm>
              <a:off x="0" y="0"/>
              <a:ext cx="2167467" cy="556330"/>
            </a:xfrm>
            <a:custGeom>
              <a:avLst/>
              <a:gdLst/>
              <a:ahLst/>
              <a:cxnLst/>
              <a:rect l="l" t="t" r="r" b="b"/>
              <a:pathLst>
                <a:path w="2167467" h="556330">
                  <a:moveTo>
                    <a:pt x="0" y="0"/>
                  </a:moveTo>
                  <a:lnTo>
                    <a:pt x="2167467" y="0"/>
                  </a:lnTo>
                  <a:lnTo>
                    <a:pt x="2167467" y="556330"/>
                  </a:lnTo>
                  <a:lnTo>
                    <a:pt x="0" y="556330"/>
                  </a:lnTo>
                  <a:close/>
                </a:path>
              </a:pathLst>
            </a:custGeom>
            <a:solidFill>
              <a:srgbClr val="ECA43F"/>
            </a:solidFill>
          </p:spPr>
          <p:txBody>
            <a:bodyPr/>
            <a:lstStyle/>
            <a:p>
              <a:endParaRPr lang="nb-NO"/>
            </a:p>
          </p:txBody>
        </p:sp>
        <p:sp>
          <p:nvSpPr>
            <p:cNvPr id="17" name="TextBox 17"/>
            <p:cNvSpPr txBox="1"/>
            <p:nvPr/>
          </p:nvSpPr>
          <p:spPr>
            <a:xfrm>
              <a:off x="0" y="-19050"/>
              <a:ext cx="2167467" cy="575380"/>
            </a:xfrm>
            <a:prstGeom prst="rect">
              <a:avLst/>
            </a:prstGeom>
          </p:spPr>
          <p:txBody>
            <a:bodyPr lIns="50800" tIns="50800" rIns="50800" bIns="50800" rtlCol="0" anchor="ctr"/>
            <a:lstStyle/>
            <a:p>
              <a:pPr algn="ctr">
                <a:lnSpc>
                  <a:spcPts val="1679"/>
                </a:lnSpc>
              </a:pPr>
              <a:endParaRPr/>
            </a:p>
          </p:txBody>
        </p:sp>
      </p:grpSp>
      <p:sp>
        <p:nvSpPr>
          <p:cNvPr id="18" name="TextBox 18"/>
          <p:cNvSpPr txBox="1"/>
          <p:nvPr/>
        </p:nvSpPr>
        <p:spPr>
          <a:xfrm>
            <a:off x="1422787" y="6264910"/>
            <a:ext cx="4724519" cy="754437"/>
          </a:xfrm>
          <a:prstGeom prst="rect">
            <a:avLst/>
          </a:prstGeom>
        </p:spPr>
        <p:txBody>
          <a:bodyPr lIns="0" tIns="0" rIns="0" bIns="0" rtlCol="0" anchor="t">
            <a:spAutoFit/>
          </a:bodyPr>
          <a:lstStyle/>
          <a:p>
            <a:pPr algn="ctr">
              <a:lnSpc>
                <a:spcPts val="1509"/>
              </a:lnSpc>
            </a:pPr>
            <a:r>
              <a:rPr lang="nb-NO" sz="999" dirty="0">
                <a:solidFill>
                  <a:srgbClr val="FFFFFF"/>
                </a:solidFill>
                <a:latin typeface="Open Sans 1 Bold Italics"/>
              </a:rPr>
              <a:t>Vår miljøpolicy viser vårt engasjement for bærekraft og miljøansvar. Vi søker kontinuerlig å forbedre våre miljøvennlige praksiser, går utover standardkravene. Denne policyen er kjernen i vår innsats for å integrere bærekraft i alle forretningsområder.</a:t>
            </a:r>
            <a:endParaRPr lang="en-US" sz="999" dirty="0">
              <a:solidFill>
                <a:srgbClr val="FFFFFF"/>
              </a:solidFill>
              <a:latin typeface="Open Sans 1 Bold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94359" y="8977895"/>
            <a:ext cx="1506338" cy="1318046"/>
            <a:chOff x="0" y="0"/>
            <a:chExt cx="812800" cy="711200"/>
          </a:xfrm>
        </p:grpSpPr>
        <p:sp>
          <p:nvSpPr>
            <p:cNvPr id="3" name="Freeform 3"/>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4" name="TextBox 4"/>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5" name="AutoShape 5"/>
          <p:cNvSpPr/>
          <p:nvPr/>
        </p:nvSpPr>
        <p:spPr>
          <a:xfrm flipV="1">
            <a:off x="764452" y="9979693"/>
            <a:ext cx="6039548" cy="20427"/>
          </a:xfrm>
          <a:prstGeom prst="line">
            <a:avLst/>
          </a:prstGeom>
          <a:ln w="38100" cap="flat">
            <a:solidFill>
              <a:srgbClr val="ECA43F"/>
            </a:solidFill>
            <a:prstDash val="solid"/>
            <a:headEnd type="none" w="sm" len="sm"/>
            <a:tailEnd type="none" w="sm" len="sm"/>
          </a:ln>
        </p:spPr>
        <p:txBody>
          <a:bodyPr/>
          <a:lstStyle/>
          <a:p>
            <a:endParaRPr lang="nb-NO"/>
          </a:p>
        </p:txBody>
      </p:sp>
      <p:grpSp>
        <p:nvGrpSpPr>
          <p:cNvPr id="6" name="Group 6"/>
          <p:cNvGrpSpPr/>
          <p:nvPr/>
        </p:nvGrpSpPr>
        <p:grpSpPr>
          <a:xfrm rot="-5400000">
            <a:off x="-1150073" y="9947316"/>
            <a:ext cx="1885766" cy="1650045"/>
            <a:chOff x="0" y="0"/>
            <a:chExt cx="812800" cy="711200"/>
          </a:xfrm>
        </p:grpSpPr>
        <p:sp>
          <p:nvSpPr>
            <p:cNvPr id="7" name="Freeform 7"/>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52B0E4"/>
            </a:solidFill>
          </p:spPr>
          <p:txBody>
            <a:bodyPr/>
            <a:lstStyle/>
            <a:p>
              <a:endParaRPr lang="nb-NO"/>
            </a:p>
          </p:txBody>
        </p:sp>
        <p:sp>
          <p:nvSpPr>
            <p:cNvPr id="8" name="TextBox 8"/>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sp>
        <p:nvSpPr>
          <p:cNvPr id="9" name="TextBox 9"/>
          <p:cNvSpPr txBox="1"/>
          <p:nvPr/>
        </p:nvSpPr>
        <p:spPr>
          <a:xfrm>
            <a:off x="3620336" y="10079577"/>
            <a:ext cx="3191404" cy="187960"/>
          </a:xfrm>
          <a:prstGeom prst="rect">
            <a:avLst/>
          </a:prstGeom>
        </p:spPr>
        <p:txBody>
          <a:bodyPr lIns="0" tIns="0" rIns="0" bIns="0" rtlCol="0" anchor="t">
            <a:spAutoFit/>
          </a:bodyPr>
          <a:lstStyle/>
          <a:p>
            <a:pPr algn="r">
              <a:lnSpc>
                <a:spcPts val="1400"/>
              </a:lnSpc>
            </a:pPr>
            <a:r>
              <a:rPr lang="en-US" sz="1400">
                <a:solidFill>
                  <a:srgbClr val="2E5C8E"/>
                </a:solidFill>
                <a:latin typeface="Open Sans 2 Italics"/>
              </a:rPr>
              <a:t>Bærekraftsstrategi 2023-25</a:t>
            </a:r>
          </a:p>
        </p:txBody>
      </p:sp>
      <p:sp>
        <p:nvSpPr>
          <p:cNvPr id="10" name="TextBox 10"/>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2"/>
              </a:rPr>
              <a:t>Vår grønne praksis</a:t>
            </a:r>
          </a:p>
        </p:txBody>
      </p:sp>
      <p:sp>
        <p:nvSpPr>
          <p:cNvPr id="11" name="TextBox 11"/>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2 Italics"/>
              </a:rPr>
              <a:t>Miljøpolicy</a:t>
            </a:r>
          </a:p>
        </p:txBody>
      </p:sp>
      <p:grpSp>
        <p:nvGrpSpPr>
          <p:cNvPr id="12" name="Group 12"/>
          <p:cNvGrpSpPr/>
          <p:nvPr/>
        </p:nvGrpSpPr>
        <p:grpSpPr>
          <a:xfrm>
            <a:off x="766094" y="1797383"/>
            <a:ext cx="2044695" cy="154680"/>
            <a:chOff x="0" y="0"/>
            <a:chExt cx="5674315" cy="429260"/>
          </a:xfrm>
        </p:grpSpPr>
        <p:sp>
          <p:nvSpPr>
            <p:cNvPr id="13" name="Freeform 13"/>
            <p:cNvSpPr/>
            <p:nvPr/>
          </p:nvSpPr>
          <p:spPr>
            <a:xfrm>
              <a:off x="0" y="-5080"/>
              <a:ext cx="5674316" cy="434340"/>
            </a:xfrm>
            <a:custGeom>
              <a:avLst/>
              <a:gdLst/>
              <a:ahLst/>
              <a:cxnLst/>
              <a:rect l="l" t="t" r="r" b="b"/>
              <a:pathLst>
                <a:path w="5674316" h="434340">
                  <a:moveTo>
                    <a:pt x="5656536" y="187960"/>
                  </a:moveTo>
                  <a:lnTo>
                    <a:pt x="5394916" y="11430"/>
                  </a:lnTo>
                  <a:cubicBezTo>
                    <a:pt x="5377136" y="0"/>
                    <a:pt x="5354276" y="3810"/>
                    <a:pt x="5341576" y="21590"/>
                  </a:cubicBezTo>
                  <a:cubicBezTo>
                    <a:pt x="5330146" y="39370"/>
                    <a:pt x="5333956" y="62230"/>
                    <a:pt x="5351736" y="74930"/>
                  </a:cubicBezTo>
                  <a:lnTo>
                    <a:pt x="5510486" y="181610"/>
                  </a:lnTo>
                  <a:lnTo>
                    <a:pt x="0" y="181610"/>
                  </a:lnTo>
                  <a:lnTo>
                    <a:pt x="0" y="257810"/>
                  </a:lnTo>
                  <a:lnTo>
                    <a:pt x="5510486" y="257810"/>
                  </a:lnTo>
                  <a:lnTo>
                    <a:pt x="5351736" y="364490"/>
                  </a:lnTo>
                  <a:cubicBezTo>
                    <a:pt x="5333956" y="375920"/>
                    <a:pt x="5330146" y="400050"/>
                    <a:pt x="5341576" y="417830"/>
                  </a:cubicBezTo>
                  <a:cubicBezTo>
                    <a:pt x="5349196" y="429260"/>
                    <a:pt x="5360626" y="434340"/>
                    <a:pt x="5373326" y="434340"/>
                  </a:cubicBezTo>
                  <a:cubicBezTo>
                    <a:pt x="5380946" y="434340"/>
                    <a:pt x="5388566" y="431800"/>
                    <a:pt x="5394916" y="427990"/>
                  </a:cubicBezTo>
                  <a:lnTo>
                    <a:pt x="5657806" y="251460"/>
                  </a:lnTo>
                  <a:cubicBezTo>
                    <a:pt x="5667966" y="243840"/>
                    <a:pt x="5674316" y="232410"/>
                    <a:pt x="5674316" y="219710"/>
                  </a:cubicBezTo>
                  <a:cubicBezTo>
                    <a:pt x="5674316" y="207010"/>
                    <a:pt x="5667966" y="195580"/>
                    <a:pt x="5656536" y="187960"/>
                  </a:cubicBezTo>
                  <a:close/>
                </a:path>
              </a:pathLst>
            </a:custGeom>
            <a:solidFill>
              <a:srgbClr val="05AAEE"/>
            </a:solidFill>
          </p:spPr>
          <p:txBody>
            <a:bodyPr/>
            <a:lstStyle/>
            <a:p>
              <a:endParaRPr lang="nb-NO"/>
            </a:p>
          </p:txBody>
        </p:sp>
      </p:grpSp>
      <p:sp>
        <p:nvSpPr>
          <p:cNvPr id="14" name="TextBox 14"/>
          <p:cNvSpPr txBox="1"/>
          <p:nvPr/>
        </p:nvSpPr>
        <p:spPr>
          <a:xfrm>
            <a:off x="3196954" y="1702133"/>
            <a:ext cx="2844957" cy="397510"/>
          </a:xfrm>
          <a:prstGeom prst="rect">
            <a:avLst/>
          </a:prstGeom>
        </p:spPr>
        <p:txBody>
          <a:bodyPr lIns="0" tIns="0" rIns="0" bIns="0" rtlCol="0" anchor="t">
            <a:spAutoFit/>
          </a:bodyPr>
          <a:lstStyle/>
          <a:p>
            <a:pPr>
              <a:lnSpc>
                <a:spcPts val="3320"/>
              </a:lnSpc>
            </a:pPr>
            <a:r>
              <a:rPr lang="en-US" sz="2000">
                <a:solidFill>
                  <a:srgbClr val="2E5C8E"/>
                </a:solidFill>
                <a:latin typeface="Open Sans 2 Bold"/>
              </a:rPr>
              <a:t>Bygg og Energi</a:t>
            </a:r>
          </a:p>
        </p:txBody>
      </p:sp>
      <p:sp>
        <p:nvSpPr>
          <p:cNvPr id="15" name="TextBox 15"/>
          <p:cNvSpPr txBox="1"/>
          <p:nvPr/>
        </p:nvSpPr>
        <p:spPr>
          <a:xfrm>
            <a:off x="766094" y="2240347"/>
            <a:ext cx="6048000" cy="671209"/>
          </a:xfrm>
          <a:prstGeom prst="rect">
            <a:avLst/>
          </a:prstGeom>
        </p:spPr>
        <p:txBody>
          <a:bodyPr lIns="0" tIns="0" rIns="0" bIns="0" rtlCol="0" anchor="t">
            <a:spAutoFit/>
          </a:bodyPr>
          <a:lstStyle/>
          <a:p>
            <a:pPr>
              <a:lnSpc>
                <a:spcPts val="1760"/>
              </a:lnSpc>
            </a:pPr>
            <a:r>
              <a:rPr lang="nb-NO" sz="1100" dirty="0">
                <a:solidFill>
                  <a:srgbClr val="2E5C8E"/>
                </a:solidFill>
                <a:latin typeface="Open Sans 2"/>
              </a:rPr>
              <a:t>Vi prioriterer energieffektivitet i våre klimaanlegg og oppmuntrer aktivt bygningseiere til å redusere energiforbruk og klimagassutslipp. Dette er en del av vår vedvarende forbedringsprosess og tilnærming til leveranser.</a:t>
            </a:r>
            <a:endParaRPr lang="en-US" sz="1100" dirty="0">
              <a:solidFill>
                <a:srgbClr val="2E5C8E"/>
              </a:solidFill>
              <a:latin typeface="Open Sans 2"/>
            </a:endParaRPr>
          </a:p>
        </p:txBody>
      </p:sp>
      <p:grpSp>
        <p:nvGrpSpPr>
          <p:cNvPr id="16" name="Group 16"/>
          <p:cNvGrpSpPr/>
          <p:nvPr/>
        </p:nvGrpSpPr>
        <p:grpSpPr>
          <a:xfrm>
            <a:off x="725596" y="3328266"/>
            <a:ext cx="2044695" cy="154680"/>
            <a:chOff x="0" y="0"/>
            <a:chExt cx="5674315" cy="429260"/>
          </a:xfrm>
        </p:grpSpPr>
        <p:sp>
          <p:nvSpPr>
            <p:cNvPr id="17" name="Freeform 17"/>
            <p:cNvSpPr/>
            <p:nvPr/>
          </p:nvSpPr>
          <p:spPr>
            <a:xfrm>
              <a:off x="0" y="-5080"/>
              <a:ext cx="5674316" cy="434340"/>
            </a:xfrm>
            <a:custGeom>
              <a:avLst/>
              <a:gdLst/>
              <a:ahLst/>
              <a:cxnLst/>
              <a:rect l="l" t="t" r="r" b="b"/>
              <a:pathLst>
                <a:path w="5674316" h="434340">
                  <a:moveTo>
                    <a:pt x="5656536" y="187960"/>
                  </a:moveTo>
                  <a:lnTo>
                    <a:pt x="5394916" y="11430"/>
                  </a:lnTo>
                  <a:cubicBezTo>
                    <a:pt x="5377136" y="0"/>
                    <a:pt x="5354276" y="3810"/>
                    <a:pt x="5341576" y="21590"/>
                  </a:cubicBezTo>
                  <a:cubicBezTo>
                    <a:pt x="5330146" y="39370"/>
                    <a:pt x="5333956" y="62230"/>
                    <a:pt x="5351736" y="74930"/>
                  </a:cubicBezTo>
                  <a:lnTo>
                    <a:pt x="5510486" y="181610"/>
                  </a:lnTo>
                  <a:lnTo>
                    <a:pt x="0" y="181610"/>
                  </a:lnTo>
                  <a:lnTo>
                    <a:pt x="0" y="257810"/>
                  </a:lnTo>
                  <a:lnTo>
                    <a:pt x="5510486" y="257810"/>
                  </a:lnTo>
                  <a:lnTo>
                    <a:pt x="5351736" y="364490"/>
                  </a:lnTo>
                  <a:cubicBezTo>
                    <a:pt x="5333956" y="375920"/>
                    <a:pt x="5330146" y="400050"/>
                    <a:pt x="5341576" y="417830"/>
                  </a:cubicBezTo>
                  <a:cubicBezTo>
                    <a:pt x="5349196" y="429260"/>
                    <a:pt x="5360626" y="434340"/>
                    <a:pt x="5373326" y="434340"/>
                  </a:cubicBezTo>
                  <a:cubicBezTo>
                    <a:pt x="5380946" y="434340"/>
                    <a:pt x="5388566" y="431800"/>
                    <a:pt x="5394916" y="427990"/>
                  </a:cubicBezTo>
                  <a:lnTo>
                    <a:pt x="5657806" y="251460"/>
                  </a:lnTo>
                  <a:cubicBezTo>
                    <a:pt x="5667966" y="243840"/>
                    <a:pt x="5674316" y="232410"/>
                    <a:pt x="5674316" y="219710"/>
                  </a:cubicBezTo>
                  <a:cubicBezTo>
                    <a:pt x="5674316" y="207010"/>
                    <a:pt x="5667966" y="195580"/>
                    <a:pt x="5656536" y="187960"/>
                  </a:cubicBezTo>
                  <a:close/>
                </a:path>
              </a:pathLst>
            </a:custGeom>
            <a:solidFill>
              <a:srgbClr val="05AAEE"/>
            </a:solidFill>
          </p:spPr>
          <p:txBody>
            <a:bodyPr/>
            <a:lstStyle/>
            <a:p>
              <a:endParaRPr lang="nb-NO"/>
            </a:p>
          </p:txBody>
        </p:sp>
      </p:grpSp>
      <p:sp>
        <p:nvSpPr>
          <p:cNvPr id="18" name="TextBox 18"/>
          <p:cNvSpPr txBox="1"/>
          <p:nvPr/>
        </p:nvSpPr>
        <p:spPr>
          <a:xfrm>
            <a:off x="3166551" y="3233016"/>
            <a:ext cx="3607046" cy="832875"/>
          </a:xfrm>
          <a:prstGeom prst="rect">
            <a:avLst/>
          </a:prstGeom>
        </p:spPr>
        <p:txBody>
          <a:bodyPr lIns="0" tIns="0" rIns="0" bIns="0" rtlCol="0" anchor="t">
            <a:spAutoFit/>
          </a:bodyPr>
          <a:lstStyle/>
          <a:p>
            <a:pPr>
              <a:lnSpc>
                <a:spcPts val="3320"/>
              </a:lnSpc>
            </a:pPr>
            <a:r>
              <a:rPr lang="en-US" sz="2000" dirty="0" err="1">
                <a:solidFill>
                  <a:srgbClr val="2E5C8E"/>
                </a:solidFill>
                <a:latin typeface="Open Sans 2 Bold"/>
              </a:rPr>
              <a:t>Avfall</a:t>
            </a:r>
            <a:r>
              <a:rPr lang="en-US" sz="2000" dirty="0">
                <a:solidFill>
                  <a:srgbClr val="2E5C8E"/>
                </a:solidFill>
                <a:latin typeface="Open Sans 2 Bold"/>
              </a:rPr>
              <a:t> </a:t>
            </a:r>
            <a:r>
              <a:rPr lang="en-US" sz="2000" dirty="0" err="1">
                <a:solidFill>
                  <a:srgbClr val="2E5C8E"/>
                </a:solidFill>
                <a:latin typeface="Open Sans 2 Bold"/>
              </a:rPr>
              <a:t>og</a:t>
            </a:r>
            <a:r>
              <a:rPr lang="en-US" sz="2000" dirty="0">
                <a:solidFill>
                  <a:srgbClr val="2E5C8E"/>
                </a:solidFill>
                <a:latin typeface="Open Sans 2 Bold"/>
              </a:rPr>
              <a:t> </a:t>
            </a:r>
            <a:r>
              <a:rPr lang="en-US" sz="2000" dirty="0" err="1">
                <a:solidFill>
                  <a:srgbClr val="2E5C8E"/>
                </a:solidFill>
                <a:latin typeface="Open Sans 2 Bold"/>
              </a:rPr>
              <a:t>Sirkulær</a:t>
            </a:r>
            <a:r>
              <a:rPr lang="en-US" sz="2000" dirty="0">
                <a:solidFill>
                  <a:srgbClr val="2E5C8E"/>
                </a:solidFill>
                <a:latin typeface="Open Sans 2 Bold"/>
              </a:rPr>
              <a:t> </a:t>
            </a:r>
            <a:r>
              <a:rPr lang="en-US" sz="2000" dirty="0" err="1">
                <a:solidFill>
                  <a:srgbClr val="2E5C8E"/>
                </a:solidFill>
                <a:latin typeface="Open Sans 2 Bold"/>
              </a:rPr>
              <a:t>Økonomi</a:t>
            </a:r>
            <a:endParaRPr lang="en-US" sz="2000" dirty="0">
              <a:solidFill>
                <a:srgbClr val="2E5C8E"/>
              </a:solidFill>
              <a:latin typeface="Open Sans 2 Bold"/>
            </a:endParaRPr>
          </a:p>
          <a:p>
            <a:pPr>
              <a:lnSpc>
                <a:spcPts val="3478"/>
              </a:lnSpc>
            </a:pPr>
            <a:endParaRPr lang="en-US" sz="2000" dirty="0">
              <a:solidFill>
                <a:srgbClr val="2E5C8E"/>
              </a:solidFill>
              <a:latin typeface="Open Sans 2 Bold"/>
            </a:endParaRPr>
          </a:p>
        </p:txBody>
      </p:sp>
      <p:sp>
        <p:nvSpPr>
          <p:cNvPr id="19" name="TextBox 19"/>
          <p:cNvSpPr txBox="1"/>
          <p:nvPr/>
        </p:nvSpPr>
        <p:spPr>
          <a:xfrm>
            <a:off x="735690" y="3771230"/>
            <a:ext cx="6037906" cy="1363707"/>
          </a:xfrm>
          <a:prstGeom prst="rect">
            <a:avLst/>
          </a:prstGeom>
        </p:spPr>
        <p:txBody>
          <a:bodyPr lIns="0" tIns="0" rIns="0" bIns="0" rtlCol="0" anchor="t">
            <a:spAutoFit/>
          </a:bodyPr>
          <a:lstStyle/>
          <a:p>
            <a:pPr>
              <a:lnSpc>
                <a:spcPts val="1760"/>
              </a:lnSpc>
            </a:pPr>
            <a:r>
              <a:rPr lang="nb-NO" sz="1100" dirty="0">
                <a:solidFill>
                  <a:srgbClr val="2E5C8E"/>
                </a:solidFill>
                <a:latin typeface="Open Sans 2"/>
              </a:rPr>
              <a:t>Vi reduserer kontinuerlig avfall og forbedrer kildesortering på kontoret som en del av sertifiseringsarbeidet vårt. På byggeplasser reduserer vi avfall og sikrer optimal sortering av restavfall. Gjennom sirkulær økonomi og gjenbruk søker vi å bevare materialer i tråd med bærekraftsprinsipper. Vi velger miljøvennlige produkter og stiller de samme kravene til våre underleverandører. Alle ansatte får jevnlig opplæring for å følge retningslinjene, og vår miljøpolicy gjenspeiles i alle handlinger, internt og eksternt.</a:t>
            </a:r>
            <a:endParaRPr lang="en-US" sz="1100" dirty="0">
              <a:solidFill>
                <a:srgbClr val="2E5C8E"/>
              </a:solidFill>
              <a:latin typeface="Open Sans 2"/>
            </a:endParaRPr>
          </a:p>
        </p:txBody>
      </p:sp>
      <p:grpSp>
        <p:nvGrpSpPr>
          <p:cNvPr id="20" name="Group 20"/>
          <p:cNvGrpSpPr/>
          <p:nvPr/>
        </p:nvGrpSpPr>
        <p:grpSpPr>
          <a:xfrm>
            <a:off x="715503" y="6610950"/>
            <a:ext cx="2044695" cy="154680"/>
            <a:chOff x="0" y="0"/>
            <a:chExt cx="5674315" cy="429260"/>
          </a:xfrm>
        </p:grpSpPr>
        <p:sp>
          <p:nvSpPr>
            <p:cNvPr id="21" name="Freeform 21"/>
            <p:cNvSpPr/>
            <p:nvPr/>
          </p:nvSpPr>
          <p:spPr>
            <a:xfrm>
              <a:off x="0" y="-5080"/>
              <a:ext cx="5674316" cy="434340"/>
            </a:xfrm>
            <a:custGeom>
              <a:avLst/>
              <a:gdLst/>
              <a:ahLst/>
              <a:cxnLst/>
              <a:rect l="l" t="t" r="r" b="b"/>
              <a:pathLst>
                <a:path w="5674316" h="434340">
                  <a:moveTo>
                    <a:pt x="5656536" y="187960"/>
                  </a:moveTo>
                  <a:lnTo>
                    <a:pt x="5394916" y="11430"/>
                  </a:lnTo>
                  <a:cubicBezTo>
                    <a:pt x="5377136" y="0"/>
                    <a:pt x="5354276" y="3810"/>
                    <a:pt x="5341576" y="21590"/>
                  </a:cubicBezTo>
                  <a:cubicBezTo>
                    <a:pt x="5330146" y="39370"/>
                    <a:pt x="5333956" y="62230"/>
                    <a:pt x="5351736" y="74930"/>
                  </a:cubicBezTo>
                  <a:lnTo>
                    <a:pt x="5510486" y="181610"/>
                  </a:lnTo>
                  <a:lnTo>
                    <a:pt x="0" y="181610"/>
                  </a:lnTo>
                  <a:lnTo>
                    <a:pt x="0" y="257810"/>
                  </a:lnTo>
                  <a:lnTo>
                    <a:pt x="5510486" y="257810"/>
                  </a:lnTo>
                  <a:lnTo>
                    <a:pt x="5351736" y="364490"/>
                  </a:lnTo>
                  <a:cubicBezTo>
                    <a:pt x="5333956" y="375920"/>
                    <a:pt x="5330146" y="400050"/>
                    <a:pt x="5341576" y="417830"/>
                  </a:cubicBezTo>
                  <a:cubicBezTo>
                    <a:pt x="5349196" y="429260"/>
                    <a:pt x="5360626" y="434340"/>
                    <a:pt x="5373326" y="434340"/>
                  </a:cubicBezTo>
                  <a:cubicBezTo>
                    <a:pt x="5380946" y="434340"/>
                    <a:pt x="5388566" y="431800"/>
                    <a:pt x="5394916" y="427990"/>
                  </a:cubicBezTo>
                  <a:lnTo>
                    <a:pt x="5657806" y="251460"/>
                  </a:lnTo>
                  <a:cubicBezTo>
                    <a:pt x="5667966" y="243840"/>
                    <a:pt x="5674316" y="232410"/>
                    <a:pt x="5674316" y="219710"/>
                  </a:cubicBezTo>
                  <a:cubicBezTo>
                    <a:pt x="5674316" y="207010"/>
                    <a:pt x="5667966" y="195580"/>
                    <a:pt x="5656536" y="187960"/>
                  </a:cubicBezTo>
                  <a:close/>
                </a:path>
              </a:pathLst>
            </a:custGeom>
            <a:solidFill>
              <a:srgbClr val="05AAEE"/>
            </a:solidFill>
          </p:spPr>
          <p:txBody>
            <a:bodyPr/>
            <a:lstStyle/>
            <a:p>
              <a:endParaRPr lang="nb-NO"/>
            </a:p>
          </p:txBody>
        </p:sp>
      </p:grpSp>
      <p:sp>
        <p:nvSpPr>
          <p:cNvPr id="22" name="TextBox 22"/>
          <p:cNvSpPr txBox="1"/>
          <p:nvPr/>
        </p:nvSpPr>
        <p:spPr>
          <a:xfrm>
            <a:off x="3196954" y="6515700"/>
            <a:ext cx="3607046" cy="397510"/>
          </a:xfrm>
          <a:prstGeom prst="rect">
            <a:avLst/>
          </a:prstGeom>
        </p:spPr>
        <p:txBody>
          <a:bodyPr lIns="0" tIns="0" rIns="0" bIns="0" rtlCol="0" anchor="t">
            <a:spAutoFit/>
          </a:bodyPr>
          <a:lstStyle/>
          <a:p>
            <a:pPr>
              <a:lnSpc>
                <a:spcPts val="3320"/>
              </a:lnSpc>
            </a:pPr>
            <a:r>
              <a:rPr lang="en-US" sz="2000">
                <a:solidFill>
                  <a:srgbClr val="2E5C8E"/>
                </a:solidFill>
                <a:latin typeface="Open Sans 2 Bold"/>
              </a:rPr>
              <a:t>Arbeidsmiljø</a:t>
            </a:r>
          </a:p>
        </p:txBody>
      </p:sp>
      <p:sp>
        <p:nvSpPr>
          <p:cNvPr id="23" name="TextBox 23"/>
          <p:cNvSpPr txBox="1"/>
          <p:nvPr/>
        </p:nvSpPr>
        <p:spPr>
          <a:xfrm>
            <a:off x="725596" y="7053914"/>
            <a:ext cx="6037906" cy="2056204"/>
          </a:xfrm>
          <a:prstGeom prst="rect">
            <a:avLst/>
          </a:prstGeom>
        </p:spPr>
        <p:txBody>
          <a:bodyPr lIns="0" tIns="0" rIns="0" bIns="0" rtlCol="0" anchor="t">
            <a:spAutoFit/>
          </a:bodyPr>
          <a:lstStyle/>
          <a:p>
            <a:pPr>
              <a:lnSpc>
                <a:spcPts val="1760"/>
              </a:lnSpc>
            </a:pPr>
            <a:r>
              <a:rPr lang="nb-NO" sz="1100" dirty="0">
                <a:solidFill>
                  <a:srgbClr val="2E5C8E"/>
                </a:solidFill>
                <a:latin typeface="Open Sans 2"/>
              </a:rPr>
              <a:t>Vi kontinuerlig reduserer klimagassutslipp samtidig som vi sikrer et sikkert og trivelig arbeidsmiljø for våre ansatte. Vi vedlikeholder våre bygninger og materiell for å unngå miljøbelastning. Våre tjenester skal ikke skade brukerne av bygningene vi leverer klimaanlegg til. Vi fokuserer på ansattes trivsel og reduserer både psykisk og fysisk arbeidspress.</a:t>
            </a:r>
          </a:p>
          <a:p>
            <a:pPr>
              <a:lnSpc>
                <a:spcPts val="1760"/>
              </a:lnSpc>
            </a:pPr>
            <a:endParaRPr lang="nb-NO" sz="1100" dirty="0">
              <a:solidFill>
                <a:srgbClr val="2E5C8E"/>
              </a:solidFill>
              <a:latin typeface="Open Sans 2"/>
            </a:endParaRPr>
          </a:p>
          <a:p>
            <a:pPr>
              <a:lnSpc>
                <a:spcPts val="1760"/>
              </a:lnSpc>
            </a:pPr>
            <a:r>
              <a:rPr lang="nb-NO" sz="1100" dirty="0">
                <a:solidFill>
                  <a:srgbClr val="2E5C8E"/>
                </a:solidFill>
                <a:latin typeface="Open Sans 2"/>
              </a:rPr>
              <a:t>Vi gir ansatte mulighet til å påvirke sin egen arbeidssituasjon for å øke trivsel og levere bedre til kunder og samarbeidspartnere. Økt deltakelse i samspillsentrepriser legger til rette for bærekraftige prosjekter. Økt kompetanse innen tidligfase rådgivning er avgjørende for å sikre bærekraftige byggløsninger.</a:t>
            </a:r>
            <a:endParaRPr lang="en-US" sz="1100" dirty="0">
              <a:solidFill>
                <a:srgbClr val="2E5C8E"/>
              </a:solidFill>
              <a:latin typeface="Open Sans 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64452" y="9936000"/>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3" name="TextBox 3"/>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2E5C8E"/>
                </a:solidFill>
                <a:latin typeface="Open Sans 2 Italics"/>
              </a:rPr>
              <a:t>Bærekraftsstrategi 2023-25</a:t>
            </a:r>
          </a:p>
        </p:txBody>
      </p:sp>
      <p:sp>
        <p:nvSpPr>
          <p:cNvPr id="4" name="TextBox 4"/>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2"/>
              </a:rPr>
              <a:t>Miljøfyrtårn sertifisering</a:t>
            </a:r>
          </a:p>
        </p:txBody>
      </p:sp>
      <p:grpSp>
        <p:nvGrpSpPr>
          <p:cNvPr id="5" name="Group 5"/>
          <p:cNvGrpSpPr/>
          <p:nvPr/>
        </p:nvGrpSpPr>
        <p:grpSpPr>
          <a:xfrm rot="5400000">
            <a:off x="6829079" y="9947316"/>
            <a:ext cx="1885766" cy="1650045"/>
            <a:chOff x="0" y="0"/>
            <a:chExt cx="812800" cy="711200"/>
          </a:xfrm>
        </p:grpSpPr>
        <p:sp>
          <p:nvSpPr>
            <p:cNvPr id="6" name="Freeform 6"/>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7" name="TextBox 7"/>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8" name="Group 8"/>
          <p:cNvGrpSpPr/>
          <p:nvPr/>
        </p:nvGrpSpPr>
        <p:grpSpPr>
          <a:xfrm rot="-5400000">
            <a:off x="6852793" y="8977895"/>
            <a:ext cx="1506338" cy="1318046"/>
            <a:chOff x="0" y="0"/>
            <a:chExt cx="812800" cy="711200"/>
          </a:xfrm>
        </p:grpSpPr>
        <p:sp>
          <p:nvSpPr>
            <p:cNvPr id="9" name="Freeform 9"/>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0" name="TextBox 10"/>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11" name="TextBox 11"/>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2 Italics"/>
              </a:rPr>
              <a:t>Miljøpolicy</a:t>
            </a:r>
          </a:p>
        </p:txBody>
      </p:sp>
      <p:sp>
        <p:nvSpPr>
          <p:cNvPr id="12" name="Freeform 12"/>
          <p:cNvSpPr/>
          <p:nvPr/>
        </p:nvSpPr>
        <p:spPr>
          <a:xfrm>
            <a:off x="-205977" y="1735499"/>
            <a:ext cx="7971954" cy="3017657"/>
          </a:xfrm>
          <a:custGeom>
            <a:avLst/>
            <a:gdLst/>
            <a:ahLst/>
            <a:cxnLst/>
            <a:rect l="l" t="t" r="r" b="b"/>
            <a:pathLst>
              <a:path w="7971954" h="3017657">
                <a:moveTo>
                  <a:pt x="0" y="0"/>
                </a:moveTo>
                <a:lnTo>
                  <a:pt x="7971954" y="0"/>
                </a:lnTo>
                <a:lnTo>
                  <a:pt x="7971954" y="3017656"/>
                </a:lnTo>
                <a:lnTo>
                  <a:pt x="0" y="3017656"/>
                </a:lnTo>
                <a:lnTo>
                  <a:pt x="0" y="0"/>
                </a:lnTo>
                <a:close/>
              </a:path>
            </a:pathLst>
          </a:custGeom>
          <a:blipFill>
            <a:blip r:embed="rId2"/>
            <a:stretch>
              <a:fillRect t="-36958" b="-36958"/>
            </a:stretch>
          </a:blipFill>
        </p:spPr>
        <p:txBody>
          <a:bodyPr/>
          <a:lstStyle/>
          <a:p>
            <a:endParaRPr lang="nb-NO"/>
          </a:p>
        </p:txBody>
      </p:sp>
      <p:grpSp>
        <p:nvGrpSpPr>
          <p:cNvPr id="13" name="Group 13"/>
          <p:cNvGrpSpPr/>
          <p:nvPr/>
        </p:nvGrpSpPr>
        <p:grpSpPr>
          <a:xfrm>
            <a:off x="-205977" y="4671715"/>
            <a:ext cx="7971954" cy="899217"/>
            <a:chOff x="0" y="0"/>
            <a:chExt cx="2856968" cy="322259"/>
          </a:xfrm>
        </p:grpSpPr>
        <p:sp>
          <p:nvSpPr>
            <p:cNvPr id="14" name="Freeform 14"/>
            <p:cNvSpPr/>
            <p:nvPr/>
          </p:nvSpPr>
          <p:spPr>
            <a:xfrm>
              <a:off x="0" y="0"/>
              <a:ext cx="2856968" cy="322259"/>
            </a:xfrm>
            <a:custGeom>
              <a:avLst/>
              <a:gdLst/>
              <a:ahLst/>
              <a:cxnLst/>
              <a:rect l="l" t="t" r="r" b="b"/>
              <a:pathLst>
                <a:path w="2856968" h="322259">
                  <a:moveTo>
                    <a:pt x="0" y="0"/>
                  </a:moveTo>
                  <a:lnTo>
                    <a:pt x="2856968" y="0"/>
                  </a:lnTo>
                  <a:lnTo>
                    <a:pt x="2856968" y="322259"/>
                  </a:lnTo>
                  <a:lnTo>
                    <a:pt x="0" y="322259"/>
                  </a:lnTo>
                  <a:close/>
                </a:path>
              </a:pathLst>
            </a:custGeom>
            <a:solidFill>
              <a:srgbClr val="2E5C8E"/>
            </a:solidFill>
          </p:spPr>
          <p:txBody>
            <a:bodyPr/>
            <a:lstStyle/>
            <a:p>
              <a:endParaRPr lang="nb-NO"/>
            </a:p>
          </p:txBody>
        </p:sp>
        <p:sp>
          <p:nvSpPr>
            <p:cNvPr id="15" name="TextBox 15"/>
            <p:cNvSpPr txBox="1"/>
            <p:nvPr/>
          </p:nvSpPr>
          <p:spPr>
            <a:xfrm>
              <a:off x="0" y="-28575"/>
              <a:ext cx="2856968" cy="350834"/>
            </a:xfrm>
            <a:prstGeom prst="rect">
              <a:avLst/>
            </a:prstGeom>
          </p:spPr>
          <p:txBody>
            <a:bodyPr lIns="50800" tIns="50800" rIns="50800" bIns="50800" rtlCol="0" anchor="ctr"/>
            <a:lstStyle/>
            <a:p>
              <a:pPr algn="ctr">
                <a:lnSpc>
                  <a:spcPts val="1960"/>
                </a:lnSpc>
                <a:spcBef>
                  <a:spcPct val="0"/>
                </a:spcBef>
              </a:pPr>
              <a:endParaRPr/>
            </a:p>
          </p:txBody>
        </p:sp>
      </p:grpSp>
      <p:sp>
        <p:nvSpPr>
          <p:cNvPr id="16" name="TextBox 16"/>
          <p:cNvSpPr txBox="1"/>
          <p:nvPr/>
        </p:nvSpPr>
        <p:spPr>
          <a:xfrm>
            <a:off x="756000" y="4830493"/>
            <a:ext cx="6048000" cy="562610"/>
          </a:xfrm>
          <a:prstGeom prst="rect">
            <a:avLst/>
          </a:prstGeom>
        </p:spPr>
        <p:txBody>
          <a:bodyPr lIns="0" tIns="0" rIns="0" bIns="0" rtlCol="0" anchor="t">
            <a:spAutoFit/>
          </a:bodyPr>
          <a:lstStyle/>
          <a:p>
            <a:pPr algn="ctr">
              <a:lnSpc>
                <a:spcPts val="1540"/>
              </a:lnSpc>
              <a:spcBef>
                <a:spcPct val="0"/>
              </a:spcBef>
            </a:pPr>
            <a:r>
              <a:rPr lang="en-US" sz="1100">
                <a:solidFill>
                  <a:srgbClr val="FFFFFF"/>
                </a:solidFill>
                <a:latin typeface="Open Sans 2 Bold Italics"/>
              </a:rPr>
              <a:t>Miljøfyrtårnsertifiseringen en sentral brikke i vår strategi for å bli en mer bærekraftig bedrift. Den ikke bare veileder oss i våre tiltak for miljøvern, men den styrker også vårt omdømme og bidrar til en mer lønnsom og konkurransedyktig drift.</a:t>
            </a:r>
          </a:p>
        </p:txBody>
      </p:sp>
      <p:sp>
        <p:nvSpPr>
          <p:cNvPr id="17" name="TextBox 17"/>
          <p:cNvSpPr txBox="1"/>
          <p:nvPr/>
        </p:nvSpPr>
        <p:spPr>
          <a:xfrm>
            <a:off x="766094" y="5782729"/>
            <a:ext cx="6037906" cy="3441198"/>
          </a:xfrm>
          <a:prstGeom prst="rect">
            <a:avLst/>
          </a:prstGeom>
        </p:spPr>
        <p:txBody>
          <a:bodyPr lIns="0" tIns="0" rIns="0" bIns="0" rtlCol="0" anchor="t">
            <a:spAutoFit/>
          </a:bodyPr>
          <a:lstStyle/>
          <a:p>
            <a:pPr>
              <a:lnSpc>
                <a:spcPts val="1760"/>
              </a:lnSpc>
            </a:pPr>
            <a:r>
              <a:rPr lang="nb-NO" sz="1100" dirty="0">
                <a:solidFill>
                  <a:srgbClr val="2E5C8E"/>
                </a:solidFill>
                <a:latin typeface="Open Sans 2"/>
              </a:rPr>
              <a:t>Miljøfyrtårnsertifiseringen markerer en viktig milepæl i Lid Ventilasjons bærekraftsreise. Den understreker vår forpliktelse til miljøvennlige praksiser.</a:t>
            </a:r>
          </a:p>
          <a:p>
            <a:pPr>
              <a:lnSpc>
                <a:spcPts val="1760"/>
              </a:lnSpc>
            </a:pPr>
            <a:endParaRPr lang="nb-NO" sz="1100" dirty="0">
              <a:solidFill>
                <a:srgbClr val="2E5C8E"/>
              </a:solidFill>
              <a:latin typeface="Open Sans 2"/>
            </a:endParaRPr>
          </a:p>
          <a:p>
            <a:pPr>
              <a:lnSpc>
                <a:spcPts val="1760"/>
              </a:lnSpc>
            </a:pPr>
            <a:r>
              <a:rPr lang="nb-NO" sz="1100" dirty="0">
                <a:solidFill>
                  <a:srgbClr val="2E5C8E"/>
                </a:solidFill>
                <a:latin typeface="Open Sans 2"/>
              </a:rPr>
              <a:t>Vår søken etter sertifiseringen reflekterer ønsket om å innføre effektive miljøtiltak i vår drift og oppfylle strenge bærekraftskrav.</a:t>
            </a:r>
          </a:p>
          <a:p>
            <a:pPr>
              <a:lnSpc>
                <a:spcPts val="1760"/>
              </a:lnSpc>
            </a:pPr>
            <a:endParaRPr lang="nb-NO" sz="1100" dirty="0">
              <a:solidFill>
                <a:srgbClr val="2E5C8E"/>
              </a:solidFill>
              <a:latin typeface="Open Sans 2"/>
            </a:endParaRPr>
          </a:p>
          <a:p>
            <a:pPr>
              <a:lnSpc>
                <a:spcPts val="1760"/>
              </a:lnSpc>
            </a:pPr>
            <a:r>
              <a:rPr lang="nb-NO" sz="1100" dirty="0">
                <a:solidFill>
                  <a:srgbClr val="2E5C8E"/>
                </a:solidFill>
                <a:latin typeface="Open Sans 2"/>
              </a:rPr>
              <a:t>Denne sertifiseringen gir oss flere fordeler. Den styrker vår troverdighet som en bærekraftig virksomhet, reduserer kostnader gjennom effektiv ressursbruk og gir tilgang til beste praksiser innen bærekraft.</a:t>
            </a:r>
          </a:p>
          <a:p>
            <a:pPr>
              <a:lnSpc>
                <a:spcPts val="1760"/>
              </a:lnSpc>
            </a:pPr>
            <a:endParaRPr lang="nb-NO" sz="1100" dirty="0">
              <a:solidFill>
                <a:srgbClr val="2E5C8E"/>
              </a:solidFill>
              <a:latin typeface="Open Sans 2"/>
            </a:endParaRPr>
          </a:p>
          <a:p>
            <a:pPr>
              <a:lnSpc>
                <a:spcPts val="1760"/>
              </a:lnSpc>
            </a:pPr>
            <a:r>
              <a:rPr lang="nb-NO" sz="1100" dirty="0">
                <a:solidFill>
                  <a:srgbClr val="2E5C8E"/>
                </a:solidFill>
                <a:latin typeface="Open Sans 2"/>
              </a:rPr>
              <a:t>Miljøfyrtårnsertifiseringen gir oss et konkurransefortrinn og appellerer til kunder som verdsetter bærekraftige løsninger.</a:t>
            </a:r>
          </a:p>
          <a:p>
            <a:pPr>
              <a:lnSpc>
                <a:spcPts val="1760"/>
              </a:lnSpc>
            </a:pPr>
            <a:endParaRPr lang="nb-NO" sz="1100" dirty="0">
              <a:solidFill>
                <a:srgbClr val="2E5C8E"/>
              </a:solidFill>
              <a:latin typeface="Open Sans 2"/>
            </a:endParaRPr>
          </a:p>
          <a:p>
            <a:pPr>
              <a:lnSpc>
                <a:spcPts val="1760"/>
              </a:lnSpc>
            </a:pPr>
            <a:r>
              <a:rPr lang="nb-NO" sz="1100" dirty="0">
                <a:solidFill>
                  <a:srgbClr val="2E5C8E"/>
                </a:solidFill>
                <a:latin typeface="Open Sans 2"/>
              </a:rPr>
              <a:t>Denne sertifiseringen bekrefter ikke bare vårt miljøengasjement, men er også nøkkelen til en mer lønnsom og bærekraftig fremtid for Lid Ventilasjon.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2 Italics"/>
              </a:rPr>
              <a:t>Gjennomførte tiltak</a:t>
            </a:r>
          </a:p>
        </p:txBody>
      </p:sp>
      <p:sp>
        <p:nvSpPr>
          <p:cNvPr id="3" name="TextBox 3"/>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2"/>
              </a:rPr>
              <a:t>Miljøpolicy</a:t>
            </a:r>
          </a:p>
        </p:txBody>
      </p:sp>
      <p:pic>
        <p:nvPicPr>
          <p:cNvPr id="4" name="Picture 4"/>
          <p:cNvPicPr>
            <a:picLocks noChangeAspect="1"/>
          </p:cNvPicPr>
          <p:nvPr/>
        </p:nvPicPr>
        <p:blipFill>
          <a:blip r:embed="rId2"/>
          <a:stretch>
            <a:fillRect/>
          </a:stretch>
        </p:blipFill>
        <p:spPr>
          <a:xfrm>
            <a:off x="697264" y="3936994"/>
            <a:ext cx="620918" cy="704826"/>
          </a:xfrm>
          <a:prstGeom prst="rect">
            <a:avLst/>
          </a:prstGeom>
        </p:spPr>
      </p:pic>
      <p:sp>
        <p:nvSpPr>
          <p:cNvPr id="5" name="Freeform 5"/>
          <p:cNvSpPr/>
          <p:nvPr/>
        </p:nvSpPr>
        <p:spPr>
          <a:xfrm>
            <a:off x="3787740" y="756000"/>
            <a:ext cx="3024000" cy="2754589"/>
          </a:xfrm>
          <a:custGeom>
            <a:avLst/>
            <a:gdLst/>
            <a:ahLst/>
            <a:cxnLst/>
            <a:rect l="l" t="t" r="r" b="b"/>
            <a:pathLst>
              <a:path w="3024000" h="2754589">
                <a:moveTo>
                  <a:pt x="0" y="0"/>
                </a:moveTo>
                <a:lnTo>
                  <a:pt x="3024000" y="0"/>
                </a:lnTo>
                <a:lnTo>
                  <a:pt x="3024000" y="2754589"/>
                </a:lnTo>
                <a:lnTo>
                  <a:pt x="0" y="27545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6" name="Group 6"/>
          <p:cNvGrpSpPr/>
          <p:nvPr/>
        </p:nvGrpSpPr>
        <p:grpSpPr>
          <a:xfrm rot="5400000">
            <a:off x="-794359" y="8977895"/>
            <a:ext cx="1506338" cy="1318046"/>
            <a:chOff x="0" y="0"/>
            <a:chExt cx="812800" cy="711200"/>
          </a:xfrm>
        </p:grpSpPr>
        <p:sp>
          <p:nvSpPr>
            <p:cNvPr id="7" name="Freeform 7"/>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8" name="TextBox 8"/>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grpSp>
        <p:nvGrpSpPr>
          <p:cNvPr id="9" name="Group 9"/>
          <p:cNvGrpSpPr/>
          <p:nvPr/>
        </p:nvGrpSpPr>
        <p:grpSpPr>
          <a:xfrm rot="-5400000">
            <a:off x="-1150073" y="9947316"/>
            <a:ext cx="1885766" cy="1650045"/>
            <a:chOff x="0" y="0"/>
            <a:chExt cx="812800" cy="711200"/>
          </a:xfrm>
        </p:grpSpPr>
        <p:sp>
          <p:nvSpPr>
            <p:cNvPr id="10" name="Freeform 10"/>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11" name="TextBox 11"/>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3620336" y="10079577"/>
            <a:ext cx="3191404" cy="187960"/>
          </a:xfrm>
          <a:prstGeom prst="rect">
            <a:avLst/>
          </a:prstGeom>
        </p:spPr>
        <p:txBody>
          <a:bodyPr lIns="0" tIns="0" rIns="0" bIns="0" rtlCol="0" anchor="t">
            <a:spAutoFit/>
          </a:bodyPr>
          <a:lstStyle/>
          <a:p>
            <a:pPr algn="r">
              <a:lnSpc>
                <a:spcPts val="1400"/>
              </a:lnSpc>
            </a:pPr>
            <a:r>
              <a:rPr lang="en-US" sz="1400">
                <a:solidFill>
                  <a:srgbClr val="2E5C8E"/>
                </a:solidFill>
                <a:latin typeface="Open Sans 2 Italics"/>
              </a:rPr>
              <a:t>Bærekraftsstrategi 2023-25</a:t>
            </a:r>
          </a:p>
        </p:txBody>
      </p:sp>
      <p:sp>
        <p:nvSpPr>
          <p:cNvPr id="13" name="AutoShape 13"/>
          <p:cNvSpPr/>
          <p:nvPr/>
        </p:nvSpPr>
        <p:spPr>
          <a:xfrm flipV="1">
            <a:off x="764452" y="9979693"/>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14" name="TextBox 14"/>
          <p:cNvSpPr txBox="1"/>
          <p:nvPr/>
        </p:nvSpPr>
        <p:spPr>
          <a:xfrm>
            <a:off x="1522094" y="3948104"/>
            <a:ext cx="5281906" cy="715010"/>
          </a:xfrm>
          <a:prstGeom prst="rect">
            <a:avLst/>
          </a:prstGeom>
        </p:spPr>
        <p:txBody>
          <a:bodyPr lIns="0" tIns="0" rIns="0" bIns="0" rtlCol="0" anchor="t">
            <a:spAutoFit/>
          </a:bodyPr>
          <a:lstStyle/>
          <a:p>
            <a:pPr>
              <a:lnSpc>
                <a:spcPts val="2399"/>
              </a:lnSpc>
            </a:pPr>
            <a:r>
              <a:rPr lang="en-US" sz="1499">
                <a:solidFill>
                  <a:srgbClr val="2E5C8E"/>
                </a:solidFill>
                <a:latin typeface="Open Sans 2 Bold"/>
              </a:rPr>
              <a:t>Innkjøp</a:t>
            </a:r>
          </a:p>
          <a:p>
            <a:pPr>
              <a:lnSpc>
                <a:spcPts val="1760"/>
              </a:lnSpc>
            </a:pPr>
            <a:r>
              <a:rPr lang="en-US" sz="1100">
                <a:solidFill>
                  <a:srgbClr val="2E5C8E"/>
                </a:solidFill>
                <a:latin typeface="Open Sans 2"/>
              </a:rPr>
              <a:t>Vi har kartlagt våre topp leverandører som utgjør 80 % av kjøpesummen og om disse har et miljøledelsessystem.</a:t>
            </a:r>
          </a:p>
        </p:txBody>
      </p:sp>
      <p:pic>
        <p:nvPicPr>
          <p:cNvPr id="15" name="Picture 15"/>
          <p:cNvPicPr>
            <a:picLocks noChangeAspect="1"/>
          </p:cNvPicPr>
          <p:nvPr/>
        </p:nvPicPr>
        <p:blipFill>
          <a:blip r:embed="rId5"/>
          <a:stretch>
            <a:fillRect/>
          </a:stretch>
        </p:blipFill>
        <p:spPr>
          <a:xfrm>
            <a:off x="707358" y="4953572"/>
            <a:ext cx="620918" cy="704826"/>
          </a:xfrm>
          <a:prstGeom prst="rect">
            <a:avLst/>
          </a:prstGeom>
        </p:spPr>
      </p:pic>
      <p:sp>
        <p:nvSpPr>
          <p:cNvPr id="16" name="TextBox 16"/>
          <p:cNvSpPr txBox="1"/>
          <p:nvPr/>
        </p:nvSpPr>
        <p:spPr>
          <a:xfrm>
            <a:off x="1532187" y="4964682"/>
            <a:ext cx="5281906" cy="715010"/>
          </a:xfrm>
          <a:prstGeom prst="rect">
            <a:avLst/>
          </a:prstGeom>
        </p:spPr>
        <p:txBody>
          <a:bodyPr lIns="0" tIns="0" rIns="0" bIns="0" rtlCol="0" anchor="t">
            <a:spAutoFit/>
          </a:bodyPr>
          <a:lstStyle/>
          <a:p>
            <a:pPr>
              <a:lnSpc>
                <a:spcPts val="2399"/>
              </a:lnSpc>
            </a:pPr>
            <a:r>
              <a:rPr lang="en-US" sz="1499">
                <a:solidFill>
                  <a:srgbClr val="2E5C8E"/>
                </a:solidFill>
                <a:latin typeface="Open Sans 2 Bold"/>
              </a:rPr>
              <a:t>Avfall og ombruk</a:t>
            </a:r>
          </a:p>
          <a:p>
            <a:pPr>
              <a:lnSpc>
                <a:spcPts val="1760"/>
              </a:lnSpc>
            </a:pPr>
            <a:r>
              <a:rPr lang="en-US" sz="1100">
                <a:solidFill>
                  <a:srgbClr val="2E5C8E"/>
                </a:solidFill>
                <a:latin typeface="Open Sans 2"/>
              </a:rPr>
              <a:t>Vi har kartlagt alle avfallsfraksjoner fra alle prosjekter ved å ta ut samle rapporter fra våre store avfallsleverandører.</a:t>
            </a:r>
          </a:p>
        </p:txBody>
      </p:sp>
      <p:pic>
        <p:nvPicPr>
          <p:cNvPr id="17" name="Picture 17"/>
          <p:cNvPicPr>
            <a:picLocks noChangeAspect="1"/>
          </p:cNvPicPr>
          <p:nvPr/>
        </p:nvPicPr>
        <p:blipFill>
          <a:blip r:embed="rId6"/>
          <a:stretch>
            <a:fillRect/>
          </a:stretch>
        </p:blipFill>
        <p:spPr>
          <a:xfrm>
            <a:off x="697264" y="5973382"/>
            <a:ext cx="620918" cy="704826"/>
          </a:xfrm>
          <a:prstGeom prst="rect">
            <a:avLst/>
          </a:prstGeom>
        </p:spPr>
      </p:pic>
      <p:sp>
        <p:nvSpPr>
          <p:cNvPr id="18" name="TextBox 18"/>
          <p:cNvSpPr txBox="1"/>
          <p:nvPr/>
        </p:nvSpPr>
        <p:spPr>
          <a:xfrm>
            <a:off x="1522094" y="5984493"/>
            <a:ext cx="5281906" cy="715010"/>
          </a:xfrm>
          <a:prstGeom prst="rect">
            <a:avLst/>
          </a:prstGeom>
        </p:spPr>
        <p:txBody>
          <a:bodyPr lIns="0" tIns="0" rIns="0" bIns="0" rtlCol="0" anchor="t">
            <a:spAutoFit/>
          </a:bodyPr>
          <a:lstStyle/>
          <a:p>
            <a:pPr>
              <a:lnSpc>
                <a:spcPts val="2399"/>
              </a:lnSpc>
            </a:pPr>
            <a:r>
              <a:rPr lang="en-US" sz="1499">
                <a:solidFill>
                  <a:srgbClr val="2E5C8E"/>
                </a:solidFill>
                <a:latin typeface="Open Sans 2 Bold"/>
              </a:rPr>
              <a:t>Energi</a:t>
            </a:r>
          </a:p>
          <a:p>
            <a:pPr>
              <a:lnSpc>
                <a:spcPts val="1760"/>
              </a:lnSpc>
            </a:pPr>
            <a:r>
              <a:rPr lang="en-US" sz="1100">
                <a:solidFill>
                  <a:srgbClr val="2E5C8E"/>
                </a:solidFill>
                <a:latin typeface="Open Sans 2"/>
              </a:rPr>
              <a:t>Vi har vært i dialog med gårdeier og kartlagt energiforbruk. </a:t>
            </a:r>
          </a:p>
          <a:p>
            <a:pPr>
              <a:lnSpc>
                <a:spcPts val="1760"/>
              </a:lnSpc>
            </a:pPr>
            <a:r>
              <a:rPr lang="en-US" sz="1100">
                <a:solidFill>
                  <a:srgbClr val="2E5C8E"/>
                </a:solidFill>
                <a:latin typeface="Open Sans 2"/>
              </a:rPr>
              <a:t>Vi har installert Led-belysning i våre kontorlokaler.</a:t>
            </a:r>
          </a:p>
        </p:txBody>
      </p:sp>
      <p:pic>
        <p:nvPicPr>
          <p:cNvPr id="19" name="Picture 19"/>
          <p:cNvPicPr>
            <a:picLocks noChangeAspect="1"/>
          </p:cNvPicPr>
          <p:nvPr/>
        </p:nvPicPr>
        <p:blipFill>
          <a:blip r:embed="rId7"/>
          <a:stretch>
            <a:fillRect/>
          </a:stretch>
        </p:blipFill>
        <p:spPr>
          <a:xfrm>
            <a:off x="707358" y="6993192"/>
            <a:ext cx="620918" cy="704826"/>
          </a:xfrm>
          <a:prstGeom prst="rect">
            <a:avLst/>
          </a:prstGeom>
        </p:spPr>
      </p:pic>
      <p:sp>
        <p:nvSpPr>
          <p:cNvPr id="20" name="TextBox 20"/>
          <p:cNvSpPr txBox="1"/>
          <p:nvPr/>
        </p:nvSpPr>
        <p:spPr>
          <a:xfrm>
            <a:off x="1532187" y="7004303"/>
            <a:ext cx="5281906" cy="495935"/>
          </a:xfrm>
          <a:prstGeom prst="rect">
            <a:avLst/>
          </a:prstGeom>
        </p:spPr>
        <p:txBody>
          <a:bodyPr lIns="0" tIns="0" rIns="0" bIns="0" rtlCol="0" anchor="t">
            <a:spAutoFit/>
          </a:bodyPr>
          <a:lstStyle/>
          <a:p>
            <a:pPr>
              <a:lnSpc>
                <a:spcPts val="2399"/>
              </a:lnSpc>
            </a:pPr>
            <a:r>
              <a:rPr lang="en-US" sz="1499">
                <a:solidFill>
                  <a:srgbClr val="2E5C8E"/>
                </a:solidFill>
                <a:latin typeface="Open Sans 2 Bold"/>
              </a:rPr>
              <a:t>Transport</a:t>
            </a:r>
          </a:p>
          <a:p>
            <a:pPr>
              <a:lnSpc>
                <a:spcPts val="1760"/>
              </a:lnSpc>
            </a:pPr>
            <a:r>
              <a:rPr lang="en-US" sz="1100">
                <a:solidFill>
                  <a:srgbClr val="2E5C8E"/>
                </a:solidFill>
                <a:latin typeface="Open Sans 2"/>
              </a:rPr>
              <a:t>Vi har kartlagt drivstofforbruk.</a:t>
            </a:r>
          </a:p>
        </p:txBody>
      </p:sp>
      <p:pic>
        <p:nvPicPr>
          <p:cNvPr id="21" name="Picture 21"/>
          <p:cNvPicPr>
            <a:picLocks noChangeAspect="1"/>
          </p:cNvPicPr>
          <p:nvPr/>
        </p:nvPicPr>
        <p:blipFill>
          <a:blip r:embed="rId8"/>
          <a:stretch>
            <a:fillRect/>
          </a:stretch>
        </p:blipFill>
        <p:spPr>
          <a:xfrm>
            <a:off x="707358" y="7932972"/>
            <a:ext cx="620918" cy="704826"/>
          </a:xfrm>
          <a:prstGeom prst="rect">
            <a:avLst/>
          </a:prstGeom>
        </p:spPr>
      </p:pic>
      <p:sp>
        <p:nvSpPr>
          <p:cNvPr id="22" name="TextBox 22"/>
          <p:cNvSpPr txBox="1"/>
          <p:nvPr/>
        </p:nvSpPr>
        <p:spPr>
          <a:xfrm>
            <a:off x="1532187" y="7944082"/>
            <a:ext cx="5281906" cy="495935"/>
          </a:xfrm>
          <a:prstGeom prst="rect">
            <a:avLst/>
          </a:prstGeom>
        </p:spPr>
        <p:txBody>
          <a:bodyPr lIns="0" tIns="0" rIns="0" bIns="0" rtlCol="0" anchor="t">
            <a:spAutoFit/>
          </a:bodyPr>
          <a:lstStyle/>
          <a:p>
            <a:pPr>
              <a:lnSpc>
                <a:spcPts val="2399"/>
              </a:lnSpc>
            </a:pPr>
            <a:r>
              <a:rPr lang="en-US" sz="1499">
                <a:solidFill>
                  <a:srgbClr val="2E5C8E"/>
                </a:solidFill>
                <a:latin typeface="Open Sans 2 Bold"/>
              </a:rPr>
              <a:t>Arbeidsmiljø</a:t>
            </a:r>
          </a:p>
          <a:p>
            <a:pPr>
              <a:lnSpc>
                <a:spcPts val="1760"/>
              </a:lnSpc>
            </a:pPr>
            <a:r>
              <a:rPr lang="en-US" sz="1100">
                <a:solidFill>
                  <a:srgbClr val="2E5C8E"/>
                </a:solidFill>
                <a:latin typeface="Open Sans 2"/>
              </a:rPr>
              <a:t>Vi har gjennomført en arbeidsmiljøkartlegging.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713933" y="3665881"/>
            <a:ext cx="533051" cy="533051"/>
          </a:xfrm>
          <a:prstGeom prst="rect">
            <a:avLst/>
          </a:prstGeom>
        </p:spPr>
      </p:pic>
      <p:pic>
        <p:nvPicPr>
          <p:cNvPr id="3" name="Picture 3"/>
          <p:cNvPicPr>
            <a:picLocks noChangeAspect="1"/>
          </p:cNvPicPr>
          <p:nvPr/>
        </p:nvPicPr>
        <p:blipFill>
          <a:blip r:embed="rId3"/>
          <a:stretch>
            <a:fillRect/>
          </a:stretch>
        </p:blipFill>
        <p:spPr>
          <a:xfrm>
            <a:off x="713933" y="4769540"/>
            <a:ext cx="533051" cy="533051"/>
          </a:xfrm>
          <a:prstGeom prst="rect">
            <a:avLst/>
          </a:prstGeom>
        </p:spPr>
      </p:pic>
      <p:pic>
        <p:nvPicPr>
          <p:cNvPr id="4" name="Picture 4"/>
          <p:cNvPicPr>
            <a:picLocks noChangeAspect="1"/>
          </p:cNvPicPr>
          <p:nvPr/>
        </p:nvPicPr>
        <p:blipFill>
          <a:blip r:embed="rId4"/>
          <a:stretch>
            <a:fillRect/>
          </a:stretch>
        </p:blipFill>
        <p:spPr>
          <a:xfrm>
            <a:off x="713933" y="5873199"/>
            <a:ext cx="533051" cy="533051"/>
          </a:xfrm>
          <a:prstGeom prst="rect">
            <a:avLst/>
          </a:prstGeom>
        </p:spPr>
      </p:pic>
      <p:pic>
        <p:nvPicPr>
          <p:cNvPr id="5" name="Picture 5"/>
          <p:cNvPicPr>
            <a:picLocks noChangeAspect="1"/>
          </p:cNvPicPr>
          <p:nvPr/>
        </p:nvPicPr>
        <p:blipFill>
          <a:blip r:embed="rId5"/>
          <a:stretch>
            <a:fillRect/>
          </a:stretch>
        </p:blipFill>
        <p:spPr>
          <a:xfrm>
            <a:off x="713933" y="6976859"/>
            <a:ext cx="533051" cy="533051"/>
          </a:xfrm>
          <a:prstGeom prst="rect">
            <a:avLst/>
          </a:prstGeom>
        </p:spPr>
      </p:pic>
      <p:pic>
        <p:nvPicPr>
          <p:cNvPr id="6" name="Picture 6"/>
          <p:cNvPicPr>
            <a:picLocks noChangeAspect="1"/>
          </p:cNvPicPr>
          <p:nvPr/>
        </p:nvPicPr>
        <p:blipFill>
          <a:blip r:embed="rId6"/>
          <a:stretch>
            <a:fillRect/>
          </a:stretch>
        </p:blipFill>
        <p:spPr>
          <a:xfrm>
            <a:off x="703839" y="8080518"/>
            <a:ext cx="533051" cy="533051"/>
          </a:xfrm>
          <a:prstGeom prst="rect">
            <a:avLst/>
          </a:prstGeom>
        </p:spPr>
      </p:pic>
      <p:sp>
        <p:nvSpPr>
          <p:cNvPr id="7" name="Freeform 7"/>
          <p:cNvSpPr/>
          <p:nvPr/>
        </p:nvSpPr>
        <p:spPr>
          <a:xfrm>
            <a:off x="766094" y="2128703"/>
            <a:ext cx="502668" cy="502668"/>
          </a:xfrm>
          <a:custGeom>
            <a:avLst/>
            <a:gdLst/>
            <a:ahLst/>
            <a:cxnLst/>
            <a:rect l="l" t="t" r="r" b="b"/>
            <a:pathLst>
              <a:path w="502668" h="502668">
                <a:moveTo>
                  <a:pt x="0" y="0"/>
                </a:moveTo>
                <a:lnTo>
                  <a:pt x="502668" y="0"/>
                </a:lnTo>
                <a:lnTo>
                  <a:pt x="502668" y="502669"/>
                </a:lnTo>
                <a:lnTo>
                  <a:pt x="0" y="502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8" name="Freeform 8"/>
          <p:cNvSpPr/>
          <p:nvPr/>
        </p:nvSpPr>
        <p:spPr>
          <a:xfrm>
            <a:off x="773833" y="9178749"/>
            <a:ext cx="534387" cy="543905"/>
          </a:xfrm>
          <a:custGeom>
            <a:avLst/>
            <a:gdLst/>
            <a:ahLst/>
            <a:cxnLst/>
            <a:rect l="l" t="t" r="r" b="b"/>
            <a:pathLst>
              <a:path w="534387" h="543905">
                <a:moveTo>
                  <a:pt x="0" y="0"/>
                </a:moveTo>
                <a:lnTo>
                  <a:pt x="534387" y="0"/>
                </a:lnTo>
                <a:lnTo>
                  <a:pt x="534387" y="543906"/>
                </a:lnTo>
                <a:lnTo>
                  <a:pt x="0" y="543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9" name="TextBox 9"/>
          <p:cNvSpPr txBox="1"/>
          <p:nvPr/>
        </p:nvSpPr>
        <p:spPr>
          <a:xfrm>
            <a:off x="756000" y="1040763"/>
            <a:ext cx="6055740" cy="318135"/>
          </a:xfrm>
          <a:prstGeom prst="rect">
            <a:avLst/>
          </a:prstGeom>
        </p:spPr>
        <p:txBody>
          <a:bodyPr lIns="0" tIns="0" rIns="0" bIns="0" rtlCol="0" anchor="t">
            <a:spAutoFit/>
          </a:bodyPr>
          <a:lstStyle/>
          <a:p>
            <a:pPr>
              <a:lnSpc>
                <a:spcPts val="2400"/>
              </a:lnSpc>
            </a:pPr>
            <a:r>
              <a:rPr lang="en-US" sz="2400">
                <a:solidFill>
                  <a:srgbClr val="2E5C8E"/>
                </a:solidFill>
                <a:latin typeface="Open Sans 2"/>
              </a:rPr>
              <a:t>Miljøfyrtårn innrapportering for 2022</a:t>
            </a:r>
          </a:p>
        </p:txBody>
      </p:sp>
      <p:sp>
        <p:nvSpPr>
          <p:cNvPr id="10" name="TextBox 10"/>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2 Italics"/>
              </a:rPr>
              <a:t>Miljøpolicy</a:t>
            </a:r>
          </a:p>
        </p:txBody>
      </p:sp>
      <p:sp>
        <p:nvSpPr>
          <p:cNvPr id="11" name="TextBox 11"/>
          <p:cNvSpPr txBox="1"/>
          <p:nvPr/>
        </p:nvSpPr>
        <p:spPr>
          <a:xfrm>
            <a:off x="1353535" y="3989411"/>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12" name="TextBox 12"/>
          <p:cNvSpPr txBox="1"/>
          <p:nvPr/>
        </p:nvSpPr>
        <p:spPr>
          <a:xfrm>
            <a:off x="1353535" y="3741761"/>
            <a:ext cx="1129995"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35,36 %</a:t>
            </a:r>
          </a:p>
        </p:txBody>
      </p:sp>
      <p:sp>
        <p:nvSpPr>
          <p:cNvPr id="13" name="TextBox 13"/>
          <p:cNvSpPr txBox="1"/>
          <p:nvPr/>
        </p:nvSpPr>
        <p:spPr>
          <a:xfrm>
            <a:off x="758354" y="3308027"/>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Innkjøp</a:t>
            </a:r>
          </a:p>
        </p:txBody>
      </p:sp>
      <p:sp>
        <p:nvSpPr>
          <p:cNvPr id="14" name="TextBox 14"/>
          <p:cNvSpPr txBox="1"/>
          <p:nvPr/>
        </p:nvSpPr>
        <p:spPr>
          <a:xfrm>
            <a:off x="2575446" y="3779861"/>
            <a:ext cx="4228554" cy="361950"/>
          </a:xfrm>
          <a:prstGeom prst="rect">
            <a:avLst/>
          </a:prstGeom>
        </p:spPr>
        <p:txBody>
          <a:bodyPr lIns="0" tIns="0" rIns="0" bIns="0" rtlCol="0" anchor="t">
            <a:spAutoFit/>
          </a:bodyPr>
          <a:lstStyle/>
          <a:p>
            <a:pPr>
              <a:lnSpc>
                <a:spcPts val="1439"/>
              </a:lnSpc>
            </a:pPr>
            <a:r>
              <a:rPr lang="en-US" sz="1200">
                <a:solidFill>
                  <a:srgbClr val="2E5C8E"/>
                </a:solidFill>
                <a:latin typeface="Open Sans 1"/>
              </a:rPr>
              <a:t>Andel av vesentlige leverandører som har et sertifisert miljøledelsessystem </a:t>
            </a:r>
          </a:p>
        </p:txBody>
      </p:sp>
      <p:sp>
        <p:nvSpPr>
          <p:cNvPr id="15" name="TextBox 15"/>
          <p:cNvSpPr txBox="1"/>
          <p:nvPr/>
        </p:nvSpPr>
        <p:spPr>
          <a:xfrm>
            <a:off x="1353535" y="5093070"/>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16" name="TextBox 16"/>
          <p:cNvSpPr txBox="1"/>
          <p:nvPr/>
        </p:nvSpPr>
        <p:spPr>
          <a:xfrm>
            <a:off x="1353535" y="4845420"/>
            <a:ext cx="100523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93,16 %</a:t>
            </a:r>
          </a:p>
        </p:txBody>
      </p:sp>
      <p:sp>
        <p:nvSpPr>
          <p:cNvPr id="17" name="TextBox 17"/>
          <p:cNvSpPr txBox="1"/>
          <p:nvPr/>
        </p:nvSpPr>
        <p:spPr>
          <a:xfrm>
            <a:off x="758354" y="4411686"/>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Avfall og ombruk</a:t>
            </a:r>
          </a:p>
        </p:txBody>
      </p:sp>
      <p:sp>
        <p:nvSpPr>
          <p:cNvPr id="18" name="TextBox 18"/>
          <p:cNvSpPr txBox="1"/>
          <p:nvPr/>
        </p:nvSpPr>
        <p:spPr>
          <a:xfrm>
            <a:off x="2575446" y="4883520"/>
            <a:ext cx="4228554" cy="361950"/>
          </a:xfrm>
          <a:prstGeom prst="rect">
            <a:avLst/>
          </a:prstGeom>
        </p:spPr>
        <p:txBody>
          <a:bodyPr lIns="0" tIns="0" rIns="0" bIns="0" rtlCol="0" anchor="t">
            <a:spAutoFit/>
          </a:bodyPr>
          <a:lstStyle/>
          <a:p>
            <a:pPr>
              <a:lnSpc>
                <a:spcPts val="1439"/>
              </a:lnSpc>
            </a:pPr>
            <a:r>
              <a:rPr lang="en-US" sz="1200">
                <a:solidFill>
                  <a:srgbClr val="2E5C8E"/>
                </a:solidFill>
                <a:latin typeface="Open Sans 1"/>
              </a:rPr>
              <a:t>Sorteringsgrad</a:t>
            </a:r>
          </a:p>
          <a:p>
            <a:pPr>
              <a:lnSpc>
                <a:spcPts val="1439"/>
              </a:lnSpc>
            </a:pPr>
            <a:endParaRPr lang="en-US" sz="1200">
              <a:solidFill>
                <a:srgbClr val="2E5C8E"/>
              </a:solidFill>
              <a:latin typeface="Open Sans 1"/>
            </a:endParaRPr>
          </a:p>
        </p:txBody>
      </p:sp>
      <p:sp>
        <p:nvSpPr>
          <p:cNvPr id="19" name="TextBox 19"/>
          <p:cNvSpPr txBox="1"/>
          <p:nvPr/>
        </p:nvSpPr>
        <p:spPr>
          <a:xfrm>
            <a:off x="1353535" y="6196729"/>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20" name="TextBox 20"/>
          <p:cNvSpPr txBox="1"/>
          <p:nvPr/>
        </p:nvSpPr>
        <p:spPr>
          <a:xfrm>
            <a:off x="1353535" y="5949079"/>
            <a:ext cx="100523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50 %</a:t>
            </a:r>
          </a:p>
        </p:txBody>
      </p:sp>
      <p:sp>
        <p:nvSpPr>
          <p:cNvPr id="21" name="TextBox 21"/>
          <p:cNvSpPr txBox="1"/>
          <p:nvPr/>
        </p:nvSpPr>
        <p:spPr>
          <a:xfrm>
            <a:off x="758354" y="5515345"/>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Avfall og ombruk</a:t>
            </a:r>
          </a:p>
        </p:txBody>
      </p:sp>
      <p:sp>
        <p:nvSpPr>
          <p:cNvPr id="22" name="TextBox 22"/>
          <p:cNvSpPr txBox="1"/>
          <p:nvPr/>
        </p:nvSpPr>
        <p:spPr>
          <a:xfrm>
            <a:off x="2575446" y="5987179"/>
            <a:ext cx="4228554" cy="361950"/>
          </a:xfrm>
          <a:prstGeom prst="rect">
            <a:avLst/>
          </a:prstGeom>
        </p:spPr>
        <p:txBody>
          <a:bodyPr lIns="0" tIns="0" rIns="0" bIns="0" rtlCol="0" anchor="t">
            <a:spAutoFit/>
          </a:bodyPr>
          <a:lstStyle/>
          <a:p>
            <a:pPr>
              <a:lnSpc>
                <a:spcPts val="1439"/>
              </a:lnSpc>
            </a:pPr>
            <a:r>
              <a:rPr lang="en-US" sz="1200">
                <a:solidFill>
                  <a:srgbClr val="2E5C8E"/>
                </a:solidFill>
                <a:latin typeface="Open Sans 1"/>
              </a:rPr>
              <a:t>Andelen pågående prosjekter med vesentlig grad av ombruk (totalt avfall - 161 113 kg)</a:t>
            </a:r>
          </a:p>
        </p:txBody>
      </p:sp>
      <p:sp>
        <p:nvSpPr>
          <p:cNvPr id="23" name="TextBox 23"/>
          <p:cNvSpPr txBox="1"/>
          <p:nvPr/>
        </p:nvSpPr>
        <p:spPr>
          <a:xfrm>
            <a:off x="1353535" y="7300388"/>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24" name="TextBox 24"/>
          <p:cNvSpPr txBox="1"/>
          <p:nvPr/>
        </p:nvSpPr>
        <p:spPr>
          <a:xfrm>
            <a:off x="1353535" y="7052738"/>
            <a:ext cx="100523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33,33 % </a:t>
            </a:r>
          </a:p>
        </p:txBody>
      </p:sp>
      <p:sp>
        <p:nvSpPr>
          <p:cNvPr id="25" name="TextBox 25"/>
          <p:cNvSpPr txBox="1"/>
          <p:nvPr/>
        </p:nvSpPr>
        <p:spPr>
          <a:xfrm>
            <a:off x="758354" y="6619004"/>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Transport</a:t>
            </a:r>
          </a:p>
        </p:txBody>
      </p:sp>
      <p:sp>
        <p:nvSpPr>
          <p:cNvPr id="26" name="TextBox 26"/>
          <p:cNvSpPr txBox="1"/>
          <p:nvPr/>
        </p:nvSpPr>
        <p:spPr>
          <a:xfrm>
            <a:off x="2575446" y="7090838"/>
            <a:ext cx="4228554" cy="361950"/>
          </a:xfrm>
          <a:prstGeom prst="rect">
            <a:avLst/>
          </a:prstGeom>
        </p:spPr>
        <p:txBody>
          <a:bodyPr lIns="0" tIns="0" rIns="0" bIns="0" rtlCol="0" anchor="t">
            <a:spAutoFit/>
          </a:bodyPr>
          <a:lstStyle/>
          <a:p>
            <a:pPr>
              <a:lnSpc>
                <a:spcPts val="1439"/>
              </a:lnSpc>
            </a:pPr>
            <a:r>
              <a:rPr lang="en-US" sz="1200">
                <a:solidFill>
                  <a:srgbClr val="2E5C8E"/>
                </a:solidFill>
                <a:latin typeface="Open Sans 1"/>
              </a:rPr>
              <a:t>Andel elektriske maskiner, personbiler/varebiler og lastebiler (drivstofforbruk totalt - 5370 liter)</a:t>
            </a:r>
          </a:p>
        </p:txBody>
      </p:sp>
      <p:sp>
        <p:nvSpPr>
          <p:cNvPr id="27" name="TextBox 27"/>
          <p:cNvSpPr txBox="1"/>
          <p:nvPr/>
        </p:nvSpPr>
        <p:spPr>
          <a:xfrm>
            <a:off x="1343441" y="8078047"/>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28" name="TextBox 28"/>
          <p:cNvSpPr txBox="1"/>
          <p:nvPr/>
        </p:nvSpPr>
        <p:spPr>
          <a:xfrm>
            <a:off x="1343441" y="8156397"/>
            <a:ext cx="100523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14,8 % </a:t>
            </a:r>
          </a:p>
        </p:txBody>
      </p:sp>
      <p:sp>
        <p:nvSpPr>
          <p:cNvPr id="29" name="TextBox 29"/>
          <p:cNvSpPr txBox="1"/>
          <p:nvPr/>
        </p:nvSpPr>
        <p:spPr>
          <a:xfrm>
            <a:off x="748260" y="7722663"/>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Arbeidsmiljø</a:t>
            </a:r>
          </a:p>
        </p:txBody>
      </p:sp>
      <p:sp>
        <p:nvSpPr>
          <p:cNvPr id="30" name="TextBox 30"/>
          <p:cNvSpPr txBox="1"/>
          <p:nvPr/>
        </p:nvSpPr>
        <p:spPr>
          <a:xfrm>
            <a:off x="2565352" y="8194497"/>
            <a:ext cx="4228554" cy="180975"/>
          </a:xfrm>
          <a:prstGeom prst="rect">
            <a:avLst/>
          </a:prstGeom>
        </p:spPr>
        <p:txBody>
          <a:bodyPr lIns="0" tIns="0" rIns="0" bIns="0" rtlCol="0" anchor="t">
            <a:spAutoFit/>
          </a:bodyPr>
          <a:lstStyle/>
          <a:p>
            <a:pPr>
              <a:lnSpc>
                <a:spcPts val="1439"/>
              </a:lnSpc>
            </a:pPr>
            <a:r>
              <a:rPr lang="en-US" sz="1200">
                <a:solidFill>
                  <a:srgbClr val="2E5C8E"/>
                </a:solidFill>
                <a:latin typeface="Open Sans 1"/>
              </a:rPr>
              <a:t>Sykefravær i prosent </a:t>
            </a:r>
          </a:p>
        </p:txBody>
      </p:sp>
      <p:sp>
        <p:nvSpPr>
          <p:cNvPr id="31" name="TextBox 31"/>
          <p:cNvSpPr txBox="1"/>
          <p:nvPr/>
        </p:nvSpPr>
        <p:spPr>
          <a:xfrm>
            <a:off x="4565971" y="3454077"/>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32" name="TextBox 32"/>
          <p:cNvSpPr txBox="1"/>
          <p:nvPr/>
        </p:nvSpPr>
        <p:spPr>
          <a:xfrm>
            <a:off x="1369014" y="2407812"/>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33" name="TextBox 33"/>
          <p:cNvSpPr txBox="1"/>
          <p:nvPr/>
        </p:nvSpPr>
        <p:spPr>
          <a:xfrm>
            <a:off x="1369014" y="2160162"/>
            <a:ext cx="120407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56 MNOK</a:t>
            </a:r>
          </a:p>
        </p:txBody>
      </p:sp>
      <p:sp>
        <p:nvSpPr>
          <p:cNvPr id="34" name="TextBox 34"/>
          <p:cNvSpPr txBox="1"/>
          <p:nvPr/>
        </p:nvSpPr>
        <p:spPr>
          <a:xfrm>
            <a:off x="773833" y="1726428"/>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Omsetning og årsverk </a:t>
            </a:r>
          </a:p>
        </p:txBody>
      </p:sp>
      <p:sp>
        <p:nvSpPr>
          <p:cNvPr id="35" name="TextBox 35"/>
          <p:cNvSpPr txBox="1"/>
          <p:nvPr/>
        </p:nvSpPr>
        <p:spPr>
          <a:xfrm>
            <a:off x="2590925" y="2198262"/>
            <a:ext cx="4228554" cy="180975"/>
          </a:xfrm>
          <a:prstGeom prst="rect">
            <a:avLst/>
          </a:prstGeom>
        </p:spPr>
        <p:txBody>
          <a:bodyPr lIns="0" tIns="0" rIns="0" bIns="0" rtlCol="0" anchor="t">
            <a:spAutoFit/>
          </a:bodyPr>
          <a:lstStyle/>
          <a:p>
            <a:pPr>
              <a:lnSpc>
                <a:spcPts val="1439"/>
              </a:lnSpc>
            </a:pPr>
            <a:r>
              <a:rPr lang="en-US" sz="1200">
                <a:solidFill>
                  <a:srgbClr val="2E5C8E"/>
                </a:solidFill>
                <a:latin typeface="Open Sans 1"/>
              </a:rPr>
              <a:t>Årlig omsetning </a:t>
            </a:r>
          </a:p>
        </p:txBody>
      </p:sp>
      <p:sp>
        <p:nvSpPr>
          <p:cNvPr id="36" name="TextBox 36"/>
          <p:cNvSpPr txBox="1"/>
          <p:nvPr/>
        </p:nvSpPr>
        <p:spPr>
          <a:xfrm>
            <a:off x="1369014" y="2711126"/>
            <a:ext cx="1204078" cy="339725"/>
          </a:xfrm>
          <a:prstGeom prst="rect">
            <a:avLst/>
          </a:prstGeom>
        </p:spPr>
        <p:txBody>
          <a:bodyPr lIns="0" tIns="0" rIns="0" bIns="0" rtlCol="0" anchor="t">
            <a:spAutoFit/>
          </a:bodyPr>
          <a:lstStyle/>
          <a:p>
            <a:pPr>
              <a:lnSpc>
                <a:spcPts val="2799"/>
              </a:lnSpc>
            </a:pPr>
            <a:r>
              <a:rPr lang="en-US" sz="1999">
                <a:solidFill>
                  <a:srgbClr val="2E5C8E"/>
                </a:solidFill>
                <a:latin typeface="Open Sans 2 Bold Italics"/>
              </a:rPr>
              <a:t>17</a:t>
            </a:r>
          </a:p>
        </p:txBody>
      </p:sp>
      <p:sp>
        <p:nvSpPr>
          <p:cNvPr id="37" name="TextBox 37"/>
          <p:cNvSpPr txBox="1"/>
          <p:nvPr/>
        </p:nvSpPr>
        <p:spPr>
          <a:xfrm>
            <a:off x="2590925" y="2749226"/>
            <a:ext cx="4228554" cy="180975"/>
          </a:xfrm>
          <a:prstGeom prst="rect">
            <a:avLst/>
          </a:prstGeom>
        </p:spPr>
        <p:txBody>
          <a:bodyPr lIns="0" tIns="0" rIns="0" bIns="0" rtlCol="0" anchor="t">
            <a:spAutoFit/>
          </a:bodyPr>
          <a:lstStyle/>
          <a:p>
            <a:pPr>
              <a:lnSpc>
                <a:spcPts val="1439"/>
              </a:lnSpc>
            </a:pPr>
            <a:r>
              <a:rPr lang="en-US" sz="1200">
                <a:solidFill>
                  <a:srgbClr val="2E5C8E"/>
                </a:solidFill>
                <a:latin typeface="Open Sans 1"/>
              </a:rPr>
              <a:t>Antall årsverk for rapporteringsåret</a:t>
            </a:r>
          </a:p>
        </p:txBody>
      </p:sp>
      <p:sp>
        <p:nvSpPr>
          <p:cNvPr id="38" name="TextBox 38"/>
          <p:cNvSpPr txBox="1"/>
          <p:nvPr/>
        </p:nvSpPr>
        <p:spPr>
          <a:xfrm>
            <a:off x="1361274" y="9181706"/>
            <a:ext cx="690099" cy="165100"/>
          </a:xfrm>
          <a:prstGeom prst="rect">
            <a:avLst/>
          </a:prstGeom>
        </p:spPr>
        <p:txBody>
          <a:bodyPr lIns="0" tIns="0" rIns="0" bIns="0" rtlCol="0" anchor="t">
            <a:spAutoFit/>
          </a:bodyPr>
          <a:lstStyle/>
          <a:p>
            <a:pPr>
              <a:lnSpc>
                <a:spcPts val="1399"/>
              </a:lnSpc>
            </a:pPr>
            <a:r>
              <a:rPr lang="en-US" sz="999">
                <a:solidFill>
                  <a:srgbClr val="FFFFFF"/>
                </a:solidFill>
                <a:latin typeface="Open Sans 2"/>
              </a:rPr>
              <a:t>CRM</a:t>
            </a:r>
          </a:p>
        </p:txBody>
      </p:sp>
      <p:sp>
        <p:nvSpPr>
          <p:cNvPr id="39" name="TextBox 39"/>
          <p:cNvSpPr txBox="1"/>
          <p:nvPr/>
        </p:nvSpPr>
        <p:spPr>
          <a:xfrm>
            <a:off x="1361274" y="9269581"/>
            <a:ext cx="1005238" cy="523875"/>
          </a:xfrm>
          <a:prstGeom prst="rect">
            <a:avLst/>
          </a:prstGeom>
        </p:spPr>
        <p:txBody>
          <a:bodyPr lIns="0" tIns="0" rIns="0" bIns="0" rtlCol="0" anchor="t">
            <a:spAutoFit/>
          </a:bodyPr>
          <a:lstStyle/>
          <a:p>
            <a:pPr>
              <a:lnSpc>
                <a:spcPts val="2100"/>
              </a:lnSpc>
            </a:pPr>
            <a:r>
              <a:rPr lang="en-US" sz="1500">
                <a:solidFill>
                  <a:srgbClr val="2E5C8E"/>
                </a:solidFill>
                <a:latin typeface="Open Sans 2 Bold Italics"/>
              </a:rPr>
              <a:t>59,23 Tonn CO2e </a:t>
            </a:r>
          </a:p>
        </p:txBody>
      </p:sp>
      <p:sp>
        <p:nvSpPr>
          <p:cNvPr id="40" name="TextBox 40"/>
          <p:cNvSpPr txBox="1"/>
          <p:nvPr/>
        </p:nvSpPr>
        <p:spPr>
          <a:xfrm>
            <a:off x="766094" y="8826322"/>
            <a:ext cx="2814352" cy="2571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Klimaregnskap </a:t>
            </a:r>
          </a:p>
        </p:txBody>
      </p:sp>
      <p:sp>
        <p:nvSpPr>
          <p:cNvPr id="41" name="TextBox 41"/>
          <p:cNvSpPr txBox="1"/>
          <p:nvPr/>
        </p:nvSpPr>
        <p:spPr>
          <a:xfrm>
            <a:off x="2583185" y="9298156"/>
            <a:ext cx="4228554" cy="180975"/>
          </a:xfrm>
          <a:prstGeom prst="rect">
            <a:avLst/>
          </a:prstGeom>
        </p:spPr>
        <p:txBody>
          <a:bodyPr lIns="0" tIns="0" rIns="0" bIns="0" rtlCol="0" anchor="t">
            <a:spAutoFit/>
          </a:bodyPr>
          <a:lstStyle/>
          <a:p>
            <a:pPr>
              <a:lnSpc>
                <a:spcPts val="1439"/>
              </a:lnSpc>
            </a:pPr>
            <a:r>
              <a:rPr lang="en-US" sz="1200">
                <a:solidFill>
                  <a:srgbClr val="2E5C8E"/>
                </a:solidFill>
                <a:latin typeface="Open Sans 1"/>
              </a:rPr>
              <a:t>Klimagassutslipp totalt </a:t>
            </a:r>
          </a:p>
        </p:txBody>
      </p:sp>
      <p:sp>
        <p:nvSpPr>
          <p:cNvPr id="42" name="AutoShape 42"/>
          <p:cNvSpPr/>
          <p:nvPr/>
        </p:nvSpPr>
        <p:spPr>
          <a:xfrm flipV="1">
            <a:off x="764452" y="9936000"/>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43" name="TextBox 43"/>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2E5C8E"/>
                </a:solidFill>
                <a:latin typeface="Open Sans 2 Italics"/>
              </a:rPr>
              <a:t>Bærekraftsstrategi 2023-25</a:t>
            </a:r>
          </a:p>
        </p:txBody>
      </p:sp>
      <p:grpSp>
        <p:nvGrpSpPr>
          <p:cNvPr id="44" name="Group 44"/>
          <p:cNvGrpSpPr/>
          <p:nvPr/>
        </p:nvGrpSpPr>
        <p:grpSpPr>
          <a:xfrm rot="5400000">
            <a:off x="6829079" y="9947316"/>
            <a:ext cx="1885766" cy="1650045"/>
            <a:chOff x="0" y="0"/>
            <a:chExt cx="812800" cy="711200"/>
          </a:xfrm>
        </p:grpSpPr>
        <p:sp>
          <p:nvSpPr>
            <p:cNvPr id="45" name="Freeform 45"/>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46" name="TextBox 46"/>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47" name="Group 47"/>
          <p:cNvGrpSpPr/>
          <p:nvPr/>
        </p:nvGrpSpPr>
        <p:grpSpPr>
          <a:xfrm rot="-5400000">
            <a:off x="6852793" y="8977895"/>
            <a:ext cx="1506338" cy="1318046"/>
            <a:chOff x="0" y="0"/>
            <a:chExt cx="812800" cy="711200"/>
          </a:xfrm>
        </p:grpSpPr>
        <p:sp>
          <p:nvSpPr>
            <p:cNvPr id="48" name="Freeform 48"/>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49" name="TextBox 49"/>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B0E4"/>
        </a:solidFill>
        <a:effectLst/>
      </p:bgPr>
    </p:bg>
    <p:spTree>
      <p:nvGrpSpPr>
        <p:cNvPr id="1" name=""/>
        <p:cNvGrpSpPr/>
        <p:nvPr/>
      </p:nvGrpSpPr>
      <p:grpSpPr>
        <a:xfrm>
          <a:off x="0" y="0"/>
          <a:ext cx="0" cy="0"/>
          <a:chOff x="0" y="0"/>
          <a:chExt cx="0" cy="0"/>
        </a:xfrm>
      </p:grpSpPr>
      <p:sp>
        <p:nvSpPr>
          <p:cNvPr id="2" name="Freeform 2"/>
          <p:cNvSpPr/>
          <p:nvPr/>
        </p:nvSpPr>
        <p:spPr>
          <a:xfrm>
            <a:off x="-702680" y="4860445"/>
            <a:ext cx="8965360" cy="5973171"/>
          </a:xfrm>
          <a:custGeom>
            <a:avLst/>
            <a:gdLst/>
            <a:ahLst/>
            <a:cxnLst/>
            <a:rect l="l" t="t" r="r" b="b"/>
            <a:pathLst>
              <a:path w="8965360" h="5973171">
                <a:moveTo>
                  <a:pt x="0" y="0"/>
                </a:moveTo>
                <a:lnTo>
                  <a:pt x="8965360" y="0"/>
                </a:lnTo>
                <a:lnTo>
                  <a:pt x="8965360" y="5973171"/>
                </a:lnTo>
                <a:lnTo>
                  <a:pt x="0" y="5973171"/>
                </a:lnTo>
                <a:lnTo>
                  <a:pt x="0" y="0"/>
                </a:lnTo>
                <a:close/>
              </a:path>
            </a:pathLst>
          </a:custGeom>
          <a:blipFill>
            <a:blip r:embed="rId2"/>
            <a:stretch>
              <a:fillRect t="-62640" b="-62640"/>
            </a:stretch>
          </a:blipFill>
        </p:spPr>
        <p:txBody>
          <a:bodyPr/>
          <a:lstStyle/>
          <a:p>
            <a:endParaRPr lang="nb-NO"/>
          </a:p>
        </p:txBody>
      </p:sp>
      <p:grpSp>
        <p:nvGrpSpPr>
          <p:cNvPr id="3" name="Group 3"/>
          <p:cNvGrpSpPr/>
          <p:nvPr/>
        </p:nvGrpSpPr>
        <p:grpSpPr>
          <a:xfrm>
            <a:off x="-781771" y="612384"/>
            <a:ext cx="8611681" cy="11314385"/>
            <a:chOff x="0" y="0"/>
            <a:chExt cx="3086232" cy="4054820"/>
          </a:xfrm>
        </p:grpSpPr>
        <p:sp>
          <p:nvSpPr>
            <p:cNvPr id="4" name="Freeform 4"/>
            <p:cNvSpPr/>
            <p:nvPr/>
          </p:nvSpPr>
          <p:spPr>
            <a:xfrm>
              <a:off x="0" y="0"/>
              <a:ext cx="3086232" cy="4054820"/>
            </a:xfrm>
            <a:custGeom>
              <a:avLst/>
              <a:gdLst/>
              <a:ahLst/>
              <a:cxnLst/>
              <a:rect l="l" t="t" r="r" b="b"/>
              <a:pathLst>
                <a:path w="3086232" h="4054820">
                  <a:moveTo>
                    <a:pt x="0" y="0"/>
                  </a:moveTo>
                  <a:lnTo>
                    <a:pt x="3086232" y="0"/>
                  </a:lnTo>
                  <a:lnTo>
                    <a:pt x="3086232" y="4054820"/>
                  </a:lnTo>
                  <a:lnTo>
                    <a:pt x="0" y="4054820"/>
                  </a:lnTo>
                  <a:close/>
                </a:path>
              </a:pathLst>
            </a:custGeom>
            <a:solidFill>
              <a:srgbClr val="52B0E4">
                <a:alpha val="49804"/>
              </a:srgbClr>
            </a:solidFill>
            <a:ln cap="sq">
              <a:noFill/>
              <a:prstDash val="solid"/>
              <a:miter/>
            </a:ln>
          </p:spPr>
          <p:txBody>
            <a:bodyPr/>
            <a:lstStyle/>
            <a:p>
              <a:endParaRPr lang="nb-NO"/>
            </a:p>
          </p:txBody>
        </p:sp>
        <p:sp>
          <p:nvSpPr>
            <p:cNvPr id="5" name="TextBox 5"/>
            <p:cNvSpPr txBox="1"/>
            <p:nvPr/>
          </p:nvSpPr>
          <p:spPr>
            <a:xfrm>
              <a:off x="0" y="-28575"/>
              <a:ext cx="3086232" cy="4083395"/>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6" name="Freeform 6"/>
          <p:cNvSpPr/>
          <p:nvPr/>
        </p:nvSpPr>
        <p:spPr>
          <a:xfrm rot="5400000">
            <a:off x="-563400" y="4688481"/>
            <a:ext cx="8686801" cy="8686801"/>
          </a:xfrm>
          <a:custGeom>
            <a:avLst/>
            <a:gdLst/>
            <a:ahLst/>
            <a:cxnLst/>
            <a:rect l="l" t="t" r="r" b="b"/>
            <a:pathLst>
              <a:path w="8686801" h="8686801">
                <a:moveTo>
                  <a:pt x="0" y="0"/>
                </a:moveTo>
                <a:lnTo>
                  <a:pt x="8686800" y="0"/>
                </a:lnTo>
                <a:lnTo>
                  <a:pt x="8686800" y="8686801"/>
                </a:lnTo>
                <a:lnTo>
                  <a:pt x="0" y="8686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7" name="TextBox 7"/>
          <p:cNvSpPr txBox="1"/>
          <p:nvPr/>
        </p:nvSpPr>
        <p:spPr>
          <a:xfrm>
            <a:off x="1750575" y="1754516"/>
            <a:ext cx="4058850" cy="778570"/>
          </a:xfrm>
          <a:prstGeom prst="rect">
            <a:avLst/>
          </a:prstGeom>
        </p:spPr>
        <p:txBody>
          <a:bodyPr lIns="0" tIns="0" rIns="0" bIns="0" rtlCol="0" anchor="t">
            <a:spAutoFit/>
          </a:bodyPr>
          <a:lstStyle/>
          <a:p>
            <a:pPr algn="ctr">
              <a:lnSpc>
                <a:spcPts val="6436"/>
              </a:lnSpc>
            </a:pPr>
            <a:r>
              <a:rPr lang="en-US" sz="4597">
                <a:solidFill>
                  <a:srgbClr val="FFFFFF"/>
                </a:solidFill>
                <a:latin typeface="Open Sans 1"/>
              </a:rPr>
              <a:t>5 Veien videre</a:t>
            </a:r>
          </a:p>
        </p:txBody>
      </p:sp>
      <p:sp>
        <p:nvSpPr>
          <p:cNvPr id="8" name="TextBox 8"/>
          <p:cNvSpPr txBox="1"/>
          <p:nvPr/>
        </p:nvSpPr>
        <p:spPr>
          <a:xfrm>
            <a:off x="2184298" y="9955050"/>
            <a:ext cx="3191404" cy="187960"/>
          </a:xfrm>
          <a:prstGeom prst="rect">
            <a:avLst/>
          </a:prstGeom>
        </p:spPr>
        <p:txBody>
          <a:bodyPr lIns="0" tIns="0" rIns="0" bIns="0" rtlCol="0" anchor="t">
            <a:spAutoFit/>
          </a:bodyPr>
          <a:lstStyle/>
          <a:p>
            <a:pPr algn="ctr">
              <a:lnSpc>
                <a:spcPts val="1400"/>
              </a:lnSpc>
            </a:pPr>
            <a:r>
              <a:rPr lang="en-US" sz="1400">
                <a:solidFill>
                  <a:srgbClr val="FFFFFF"/>
                </a:solidFill>
                <a:latin typeface="Open Sans 1"/>
              </a:rPr>
              <a:t>Bærekraftsstrategi 2023-25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553325" cy="10696575"/>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2"/>
            <a:stretch>
              <a:fillRect l="-58458" t="-1068" r="-58547" b="-1025"/>
            </a:stretch>
          </a:blipFill>
        </p:spPr>
        <p:txBody>
          <a:bodyPr/>
          <a:lstStyle/>
          <a:p>
            <a:endParaRPr lang="nb-NO"/>
          </a:p>
        </p:txBody>
      </p:sp>
      <p:sp>
        <p:nvSpPr>
          <p:cNvPr id="3" name="TextBox 3"/>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FFFFFF"/>
                </a:solidFill>
                <a:latin typeface="Open Sans 1"/>
              </a:rPr>
              <a:t> Hvor vi skal</a:t>
            </a:r>
          </a:p>
        </p:txBody>
      </p:sp>
      <p:sp>
        <p:nvSpPr>
          <p:cNvPr id="4" name="TextBox 4"/>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FFFFFF"/>
                </a:solidFill>
                <a:latin typeface="Open Sans 1 Italics"/>
              </a:rPr>
              <a:t>Veien videre</a:t>
            </a:r>
          </a:p>
        </p:txBody>
      </p:sp>
      <p:sp>
        <p:nvSpPr>
          <p:cNvPr id="5" name="AutoShape 5"/>
          <p:cNvSpPr/>
          <p:nvPr/>
        </p:nvSpPr>
        <p:spPr>
          <a:xfrm flipV="1">
            <a:off x="764452" y="9936000"/>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6" name="TextBox 6"/>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FFFFFF"/>
                </a:solidFill>
                <a:latin typeface="Open Sans 1"/>
              </a:rPr>
              <a:t>Bærekraftsstrategi 2023-25</a:t>
            </a:r>
          </a:p>
        </p:txBody>
      </p:sp>
      <p:grpSp>
        <p:nvGrpSpPr>
          <p:cNvPr id="7" name="Group 7"/>
          <p:cNvGrpSpPr/>
          <p:nvPr/>
        </p:nvGrpSpPr>
        <p:grpSpPr>
          <a:xfrm rot="5400000">
            <a:off x="6829079" y="9947316"/>
            <a:ext cx="1885766" cy="1650045"/>
            <a:chOff x="0" y="0"/>
            <a:chExt cx="812800" cy="711200"/>
          </a:xfrm>
        </p:grpSpPr>
        <p:sp>
          <p:nvSpPr>
            <p:cNvPr id="8" name="Freeform 8"/>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9" name="TextBox 9"/>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0" name="Group 10"/>
          <p:cNvGrpSpPr/>
          <p:nvPr/>
        </p:nvGrpSpPr>
        <p:grpSpPr>
          <a:xfrm rot="-5400000">
            <a:off x="6852793" y="8977895"/>
            <a:ext cx="1506338" cy="1318046"/>
            <a:chOff x="0" y="0"/>
            <a:chExt cx="812800" cy="711200"/>
          </a:xfrm>
        </p:grpSpPr>
        <p:sp>
          <p:nvSpPr>
            <p:cNvPr id="11" name="Freeform 11"/>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2" name="TextBox 12"/>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13" name="TextBox 13"/>
          <p:cNvSpPr txBox="1"/>
          <p:nvPr/>
        </p:nvSpPr>
        <p:spPr>
          <a:xfrm>
            <a:off x="766094" y="1699933"/>
            <a:ext cx="6037906" cy="4385816"/>
          </a:xfrm>
          <a:prstGeom prst="rect">
            <a:avLst/>
          </a:prstGeom>
        </p:spPr>
        <p:txBody>
          <a:bodyPr lIns="0" tIns="0" rIns="0" bIns="0" rtlCol="0" anchor="t">
            <a:spAutoFit/>
          </a:bodyPr>
          <a:lstStyle/>
          <a:p>
            <a:pPr>
              <a:lnSpc>
                <a:spcPts val="1760"/>
              </a:lnSpc>
            </a:pPr>
            <a:r>
              <a:rPr lang="nb-NO" sz="1100" dirty="0">
                <a:solidFill>
                  <a:srgbClr val="FFFFFF"/>
                </a:solidFill>
                <a:latin typeface="Open Sans 2"/>
              </a:rPr>
              <a:t>Lid Ventilasjon står idag overfor avgjørende endringer. I dagens dynamiske landskap er bærekraftige praksiser viktigere enn noensinne.</a:t>
            </a:r>
          </a:p>
          <a:p>
            <a:pPr>
              <a:lnSpc>
                <a:spcPts val="1760"/>
              </a:lnSpc>
            </a:pPr>
            <a:endParaRPr lang="nb-NO" sz="1100" dirty="0">
              <a:solidFill>
                <a:srgbClr val="FFFFFF"/>
              </a:solidFill>
              <a:latin typeface="Open Sans 2"/>
            </a:endParaRPr>
          </a:p>
          <a:p>
            <a:pPr>
              <a:lnSpc>
                <a:spcPts val="1760"/>
              </a:lnSpc>
            </a:pPr>
            <a:r>
              <a:rPr lang="nb-NO" sz="1100" dirty="0">
                <a:solidFill>
                  <a:srgbClr val="FFFFFF"/>
                </a:solidFill>
                <a:latin typeface="Open Sans 2"/>
              </a:rPr>
              <a:t>Med økende energipriser retter vi vår oppmerksomhet mot energieffektivitet og ressursutvikling. Samtidig møter vi utfordringer med tilgang til materialer, noe som driver oss mot sirkulær økonomi og avfallsminimering.</a:t>
            </a:r>
          </a:p>
          <a:p>
            <a:pPr>
              <a:lnSpc>
                <a:spcPts val="1760"/>
              </a:lnSpc>
            </a:pPr>
            <a:endParaRPr lang="nb-NO" sz="1100" dirty="0">
              <a:solidFill>
                <a:srgbClr val="FFFFFF"/>
              </a:solidFill>
              <a:latin typeface="Open Sans 2"/>
            </a:endParaRPr>
          </a:p>
          <a:p>
            <a:pPr>
              <a:lnSpc>
                <a:spcPts val="1760"/>
              </a:lnSpc>
            </a:pPr>
            <a:r>
              <a:rPr lang="nb-NO" sz="1100" dirty="0">
                <a:solidFill>
                  <a:srgbClr val="FFFFFF"/>
                </a:solidFill>
                <a:latin typeface="Open Sans 2"/>
              </a:rPr>
              <a:t>For oss er bærekraft mer enn retningslinjer – det er en dyp forpliktelse. Vi vil skape en bedriftskultur som møter markedets krav, og ser muligheter i utfordringer.</a:t>
            </a:r>
          </a:p>
          <a:p>
            <a:pPr>
              <a:lnSpc>
                <a:spcPts val="1760"/>
              </a:lnSpc>
            </a:pPr>
            <a:endParaRPr lang="nb-NO" sz="1100" dirty="0">
              <a:solidFill>
                <a:srgbClr val="FFFFFF"/>
              </a:solidFill>
              <a:latin typeface="Open Sans 2"/>
            </a:endParaRPr>
          </a:p>
          <a:p>
            <a:pPr>
              <a:lnSpc>
                <a:spcPts val="1760"/>
              </a:lnSpc>
            </a:pPr>
            <a:r>
              <a:rPr lang="nb-NO" sz="1100" dirty="0">
                <a:solidFill>
                  <a:srgbClr val="FFFFFF"/>
                </a:solidFill>
                <a:latin typeface="Open Sans 2"/>
              </a:rPr>
              <a:t>Vi ser for oss bygninger som ikke bare oppfyller behov, men som også tar ansvar for bærekraft. Vår visjon er strukturer som både bruker og produserer energi, resirkulerer og optimaliserer ressurser.</a:t>
            </a:r>
          </a:p>
          <a:p>
            <a:pPr>
              <a:lnSpc>
                <a:spcPts val="1760"/>
              </a:lnSpc>
            </a:pPr>
            <a:endParaRPr lang="nb-NO" sz="1100" dirty="0">
              <a:solidFill>
                <a:srgbClr val="FFFFFF"/>
              </a:solidFill>
              <a:latin typeface="Open Sans 2"/>
            </a:endParaRPr>
          </a:p>
          <a:p>
            <a:pPr>
              <a:lnSpc>
                <a:spcPts val="1760"/>
              </a:lnSpc>
            </a:pPr>
            <a:r>
              <a:rPr lang="nb-NO" sz="1100" dirty="0">
                <a:solidFill>
                  <a:srgbClr val="FFFFFF"/>
                </a:solidFill>
                <a:latin typeface="Open Sans 2"/>
              </a:rPr>
              <a:t>Bærekraft er en reise, ikke et mål. Hos Lid Ventilasjon ser vi dette som muligheten til å lede veien mot en bedre fremtid.</a:t>
            </a:r>
          </a:p>
          <a:p>
            <a:pPr>
              <a:lnSpc>
                <a:spcPts val="1760"/>
              </a:lnSpc>
            </a:pPr>
            <a:endParaRPr lang="nb-NO" sz="1100" dirty="0">
              <a:solidFill>
                <a:srgbClr val="FFFFFF"/>
              </a:solidFill>
              <a:latin typeface="Open Sans 2"/>
            </a:endParaRPr>
          </a:p>
          <a:p>
            <a:pPr>
              <a:lnSpc>
                <a:spcPts val="1760"/>
              </a:lnSpc>
            </a:pPr>
            <a:r>
              <a:rPr lang="nb-NO" sz="1100" dirty="0">
                <a:solidFill>
                  <a:srgbClr val="FFFFFF"/>
                </a:solidFill>
                <a:latin typeface="Open Sans 2"/>
              </a:rPr>
              <a:t>Bli med på vår reise mot en mer bærekraftig fremtid!</a:t>
            </a:r>
            <a:endParaRPr lang="en-US" sz="1599" dirty="0">
              <a:solidFill>
                <a:srgbClr val="FFFFFF"/>
              </a:solidFill>
              <a:latin typeface="Open Sans 2 Bold"/>
            </a:endParaRPr>
          </a:p>
          <a:p>
            <a:pPr>
              <a:lnSpc>
                <a:spcPts val="1760"/>
              </a:lnSpc>
            </a:pPr>
            <a:endParaRPr lang="en-US" sz="1599" dirty="0">
              <a:solidFill>
                <a:srgbClr val="FFFFFF"/>
              </a:solidFill>
              <a:latin typeface="Open Sans 2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553325" cy="10696575"/>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2"/>
            <a:stretch>
              <a:fillRect l="-58662" t="-1068" r="-58750" b="-1025"/>
            </a:stretch>
          </a:blipFill>
        </p:spPr>
        <p:txBody>
          <a:bodyPr/>
          <a:lstStyle/>
          <a:p>
            <a:endParaRPr lang="nb-NO"/>
          </a:p>
        </p:txBody>
      </p:sp>
      <p:sp>
        <p:nvSpPr>
          <p:cNvPr id="3" name="Freeform 3"/>
          <p:cNvSpPr/>
          <p:nvPr/>
        </p:nvSpPr>
        <p:spPr>
          <a:xfrm>
            <a:off x="3190836" y="7910173"/>
            <a:ext cx="205886" cy="282520"/>
          </a:xfrm>
          <a:custGeom>
            <a:avLst/>
            <a:gdLst/>
            <a:ahLst/>
            <a:cxnLst/>
            <a:rect l="l" t="t" r="r" b="b"/>
            <a:pathLst>
              <a:path w="205886" h="282520">
                <a:moveTo>
                  <a:pt x="0" y="0"/>
                </a:moveTo>
                <a:lnTo>
                  <a:pt x="205886" y="0"/>
                </a:lnTo>
                <a:lnTo>
                  <a:pt x="205886" y="282519"/>
                </a:lnTo>
                <a:lnTo>
                  <a:pt x="0" y="28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Freeform 4"/>
          <p:cNvSpPr/>
          <p:nvPr/>
        </p:nvSpPr>
        <p:spPr>
          <a:xfrm>
            <a:off x="3123355" y="8546243"/>
            <a:ext cx="273367" cy="195116"/>
          </a:xfrm>
          <a:custGeom>
            <a:avLst/>
            <a:gdLst/>
            <a:ahLst/>
            <a:cxnLst/>
            <a:rect l="l" t="t" r="r" b="b"/>
            <a:pathLst>
              <a:path w="273367" h="195116">
                <a:moveTo>
                  <a:pt x="0" y="0"/>
                </a:moveTo>
                <a:lnTo>
                  <a:pt x="273367" y="0"/>
                </a:lnTo>
                <a:lnTo>
                  <a:pt x="273367" y="195116"/>
                </a:lnTo>
                <a:lnTo>
                  <a:pt x="0" y="1951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a:off x="3130702" y="9046422"/>
            <a:ext cx="258674" cy="300783"/>
          </a:xfrm>
          <a:custGeom>
            <a:avLst/>
            <a:gdLst/>
            <a:ahLst/>
            <a:cxnLst/>
            <a:rect l="l" t="t" r="r" b="b"/>
            <a:pathLst>
              <a:path w="258674" h="300783">
                <a:moveTo>
                  <a:pt x="0" y="0"/>
                </a:moveTo>
                <a:lnTo>
                  <a:pt x="258674" y="0"/>
                </a:lnTo>
                <a:lnTo>
                  <a:pt x="258674" y="300783"/>
                </a:lnTo>
                <a:lnTo>
                  <a:pt x="0" y="300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grpSp>
        <p:nvGrpSpPr>
          <p:cNvPr id="6" name="Group 6"/>
          <p:cNvGrpSpPr/>
          <p:nvPr/>
        </p:nvGrpSpPr>
        <p:grpSpPr>
          <a:xfrm rot="5400000">
            <a:off x="-518979" y="9279336"/>
            <a:ext cx="1736202" cy="1519176"/>
            <a:chOff x="0" y="0"/>
            <a:chExt cx="812800" cy="711200"/>
          </a:xfrm>
        </p:grpSpPr>
        <p:sp>
          <p:nvSpPr>
            <p:cNvPr id="7" name="Freeform 7"/>
            <p:cNvSpPr/>
            <p:nvPr/>
          </p:nvSpPr>
          <p:spPr>
            <a:xfrm>
              <a:off x="35094" y="51754"/>
              <a:ext cx="742613" cy="659446"/>
            </a:xfrm>
            <a:custGeom>
              <a:avLst/>
              <a:gdLst/>
              <a:ahLst/>
              <a:cxnLst/>
              <a:rect l="l" t="t" r="r" b="b"/>
              <a:pathLst>
                <a:path w="742613" h="659446">
                  <a:moveTo>
                    <a:pt x="415553" y="25678"/>
                  </a:moveTo>
                  <a:lnTo>
                    <a:pt x="733459" y="582014"/>
                  </a:lnTo>
                  <a:cubicBezTo>
                    <a:pt x="742612" y="598032"/>
                    <a:pt x="742547" y="617712"/>
                    <a:pt x="733287" y="633669"/>
                  </a:cubicBezTo>
                  <a:cubicBezTo>
                    <a:pt x="724027" y="649625"/>
                    <a:pt x="706973" y="659446"/>
                    <a:pt x="688524" y="659446"/>
                  </a:cubicBezTo>
                  <a:lnTo>
                    <a:pt x="54088" y="659446"/>
                  </a:lnTo>
                  <a:cubicBezTo>
                    <a:pt x="35639" y="659446"/>
                    <a:pt x="18585" y="649625"/>
                    <a:pt x="9325" y="633669"/>
                  </a:cubicBezTo>
                  <a:cubicBezTo>
                    <a:pt x="65" y="617712"/>
                    <a:pt x="0" y="598032"/>
                    <a:pt x="9153" y="582014"/>
                  </a:cubicBezTo>
                  <a:lnTo>
                    <a:pt x="327059" y="25678"/>
                  </a:lnTo>
                  <a:cubicBezTo>
                    <a:pt x="336132" y="9800"/>
                    <a:pt x="353018" y="0"/>
                    <a:pt x="371306" y="0"/>
                  </a:cubicBezTo>
                  <a:cubicBezTo>
                    <a:pt x="389594" y="0"/>
                    <a:pt x="406479" y="9800"/>
                    <a:pt x="415553" y="25678"/>
                  </a:cubicBezTo>
                  <a:close/>
                </a:path>
              </a:pathLst>
            </a:custGeom>
            <a:solidFill>
              <a:srgbClr val="FFFFFF"/>
            </a:solidFill>
          </p:spPr>
          <p:txBody>
            <a:bodyPr/>
            <a:lstStyle/>
            <a:p>
              <a:endParaRPr lang="nb-NO"/>
            </a:p>
          </p:txBody>
        </p:sp>
        <p:sp>
          <p:nvSpPr>
            <p:cNvPr id="8" name="TextBox 8"/>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9" name="Group 9"/>
          <p:cNvGrpSpPr/>
          <p:nvPr/>
        </p:nvGrpSpPr>
        <p:grpSpPr>
          <a:xfrm rot="5400000">
            <a:off x="396168" y="7804833"/>
            <a:ext cx="1736202" cy="1519176"/>
            <a:chOff x="0" y="0"/>
            <a:chExt cx="812800" cy="711200"/>
          </a:xfrm>
        </p:grpSpPr>
        <p:sp>
          <p:nvSpPr>
            <p:cNvPr id="10" name="Freeform 10"/>
            <p:cNvSpPr/>
            <p:nvPr/>
          </p:nvSpPr>
          <p:spPr>
            <a:xfrm>
              <a:off x="35094" y="51754"/>
              <a:ext cx="742613" cy="659446"/>
            </a:xfrm>
            <a:custGeom>
              <a:avLst/>
              <a:gdLst/>
              <a:ahLst/>
              <a:cxnLst/>
              <a:rect l="l" t="t" r="r" b="b"/>
              <a:pathLst>
                <a:path w="742613" h="659446">
                  <a:moveTo>
                    <a:pt x="415553" y="25678"/>
                  </a:moveTo>
                  <a:lnTo>
                    <a:pt x="733459" y="582014"/>
                  </a:lnTo>
                  <a:cubicBezTo>
                    <a:pt x="742612" y="598032"/>
                    <a:pt x="742547" y="617712"/>
                    <a:pt x="733287" y="633669"/>
                  </a:cubicBezTo>
                  <a:cubicBezTo>
                    <a:pt x="724027" y="649625"/>
                    <a:pt x="706973" y="659446"/>
                    <a:pt x="688524" y="659446"/>
                  </a:cubicBezTo>
                  <a:lnTo>
                    <a:pt x="54088" y="659446"/>
                  </a:lnTo>
                  <a:cubicBezTo>
                    <a:pt x="35639" y="659446"/>
                    <a:pt x="18585" y="649625"/>
                    <a:pt x="9325" y="633669"/>
                  </a:cubicBezTo>
                  <a:cubicBezTo>
                    <a:pt x="65" y="617712"/>
                    <a:pt x="0" y="598032"/>
                    <a:pt x="9153" y="582014"/>
                  </a:cubicBezTo>
                  <a:lnTo>
                    <a:pt x="327059" y="25678"/>
                  </a:lnTo>
                  <a:cubicBezTo>
                    <a:pt x="336132" y="9800"/>
                    <a:pt x="353018" y="0"/>
                    <a:pt x="371306" y="0"/>
                  </a:cubicBezTo>
                  <a:cubicBezTo>
                    <a:pt x="389594" y="0"/>
                    <a:pt x="406479" y="9800"/>
                    <a:pt x="415553" y="25678"/>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1" name="TextBox 11"/>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grpSp>
        <p:nvGrpSpPr>
          <p:cNvPr id="12" name="Group 12"/>
          <p:cNvGrpSpPr/>
          <p:nvPr/>
        </p:nvGrpSpPr>
        <p:grpSpPr>
          <a:xfrm rot="-5400000">
            <a:off x="-1278567" y="7765592"/>
            <a:ext cx="1736202" cy="1519176"/>
            <a:chOff x="0" y="0"/>
            <a:chExt cx="812800" cy="711200"/>
          </a:xfrm>
        </p:grpSpPr>
        <p:sp>
          <p:nvSpPr>
            <p:cNvPr id="13" name="Freeform 13"/>
            <p:cNvSpPr/>
            <p:nvPr/>
          </p:nvSpPr>
          <p:spPr>
            <a:xfrm>
              <a:off x="35094" y="51754"/>
              <a:ext cx="742613" cy="659446"/>
            </a:xfrm>
            <a:custGeom>
              <a:avLst/>
              <a:gdLst/>
              <a:ahLst/>
              <a:cxnLst/>
              <a:rect l="l" t="t" r="r" b="b"/>
              <a:pathLst>
                <a:path w="742613" h="659446">
                  <a:moveTo>
                    <a:pt x="415553" y="25678"/>
                  </a:moveTo>
                  <a:lnTo>
                    <a:pt x="733459" y="582014"/>
                  </a:lnTo>
                  <a:cubicBezTo>
                    <a:pt x="742612" y="598032"/>
                    <a:pt x="742547" y="617712"/>
                    <a:pt x="733287" y="633669"/>
                  </a:cubicBezTo>
                  <a:cubicBezTo>
                    <a:pt x="724027" y="649625"/>
                    <a:pt x="706973" y="659446"/>
                    <a:pt x="688524" y="659446"/>
                  </a:cubicBezTo>
                  <a:lnTo>
                    <a:pt x="54088" y="659446"/>
                  </a:lnTo>
                  <a:cubicBezTo>
                    <a:pt x="35639" y="659446"/>
                    <a:pt x="18585" y="649625"/>
                    <a:pt x="9325" y="633669"/>
                  </a:cubicBezTo>
                  <a:cubicBezTo>
                    <a:pt x="65" y="617712"/>
                    <a:pt x="0" y="598032"/>
                    <a:pt x="9153" y="582014"/>
                  </a:cubicBezTo>
                  <a:lnTo>
                    <a:pt x="327059" y="25678"/>
                  </a:lnTo>
                  <a:cubicBezTo>
                    <a:pt x="336132" y="9800"/>
                    <a:pt x="353018" y="0"/>
                    <a:pt x="371306" y="0"/>
                  </a:cubicBezTo>
                  <a:cubicBezTo>
                    <a:pt x="389594" y="0"/>
                    <a:pt x="406479" y="9800"/>
                    <a:pt x="415553" y="25678"/>
                  </a:cubicBezTo>
                  <a:close/>
                </a:path>
              </a:pathLst>
            </a:custGeom>
            <a:solidFill>
              <a:srgbClr val="52B0E4"/>
            </a:solidFill>
          </p:spPr>
          <p:txBody>
            <a:bodyPr/>
            <a:lstStyle/>
            <a:p>
              <a:endParaRPr lang="nb-NO"/>
            </a:p>
          </p:txBody>
        </p:sp>
        <p:sp>
          <p:nvSpPr>
            <p:cNvPr id="14" name="TextBox 14"/>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5" name="Group 15"/>
          <p:cNvGrpSpPr/>
          <p:nvPr/>
        </p:nvGrpSpPr>
        <p:grpSpPr>
          <a:xfrm rot="-5400000">
            <a:off x="-260770" y="10147437"/>
            <a:ext cx="1736202" cy="1519176"/>
            <a:chOff x="0" y="0"/>
            <a:chExt cx="812800" cy="711200"/>
          </a:xfrm>
        </p:grpSpPr>
        <p:sp>
          <p:nvSpPr>
            <p:cNvPr id="16" name="Freeform 16"/>
            <p:cNvSpPr/>
            <p:nvPr/>
          </p:nvSpPr>
          <p:spPr>
            <a:xfrm>
              <a:off x="35094" y="51754"/>
              <a:ext cx="742613" cy="659446"/>
            </a:xfrm>
            <a:custGeom>
              <a:avLst/>
              <a:gdLst/>
              <a:ahLst/>
              <a:cxnLst/>
              <a:rect l="l" t="t" r="r" b="b"/>
              <a:pathLst>
                <a:path w="742613" h="659446">
                  <a:moveTo>
                    <a:pt x="415553" y="25678"/>
                  </a:moveTo>
                  <a:lnTo>
                    <a:pt x="733459" y="582014"/>
                  </a:lnTo>
                  <a:cubicBezTo>
                    <a:pt x="742612" y="598032"/>
                    <a:pt x="742547" y="617712"/>
                    <a:pt x="733287" y="633669"/>
                  </a:cubicBezTo>
                  <a:cubicBezTo>
                    <a:pt x="724027" y="649625"/>
                    <a:pt x="706973" y="659446"/>
                    <a:pt x="688524" y="659446"/>
                  </a:cubicBezTo>
                  <a:lnTo>
                    <a:pt x="54088" y="659446"/>
                  </a:lnTo>
                  <a:cubicBezTo>
                    <a:pt x="35639" y="659446"/>
                    <a:pt x="18585" y="649625"/>
                    <a:pt x="9325" y="633669"/>
                  </a:cubicBezTo>
                  <a:cubicBezTo>
                    <a:pt x="65" y="617712"/>
                    <a:pt x="0" y="598032"/>
                    <a:pt x="9153" y="582014"/>
                  </a:cubicBezTo>
                  <a:lnTo>
                    <a:pt x="327059" y="25678"/>
                  </a:lnTo>
                  <a:cubicBezTo>
                    <a:pt x="336132" y="9800"/>
                    <a:pt x="353018" y="0"/>
                    <a:pt x="371306" y="0"/>
                  </a:cubicBezTo>
                  <a:cubicBezTo>
                    <a:pt x="389594" y="0"/>
                    <a:pt x="406479" y="9800"/>
                    <a:pt x="415553" y="25678"/>
                  </a:cubicBezTo>
                  <a:close/>
                </a:path>
              </a:pathLst>
            </a:custGeom>
            <a:solidFill>
              <a:srgbClr val="000000">
                <a:alpha val="0"/>
              </a:srgbClr>
            </a:solidFill>
            <a:ln w="38100" cap="sq">
              <a:solidFill>
                <a:srgbClr val="FFFFFF"/>
              </a:solidFill>
              <a:prstDash val="solid"/>
              <a:miter/>
            </a:ln>
          </p:spPr>
          <p:txBody>
            <a:bodyPr/>
            <a:lstStyle/>
            <a:p>
              <a:endParaRPr lang="nb-NO"/>
            </a:p>
          </p:txBody>
        </p:sp>
        <p:sp>
          <p:nvSpPr>
            <p:cNvPr id="17" name="TextBox 17"/>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rot="5400000">
            <a:off x="1366164" y="10147437"/>
            <a:ext cx="1736202" cy="1519176"/>
            <a:chOff x="0" y="0"/>
            <a:chExt cx="812800" cy="711200"/>
          </a:xfrm>
        </p:grpSpPr>
        <p:sp>
          <p:nvSpPr>
            <p:cNvPr id="19" name="Freeform 19"/>
            <p:cNvSpPr/>
            <p:nvPr/>
          </p:nvSpPr>
          <p:spPr>
            <a:xfrm>
              <a:off x="35094" y="51754"/>
              <a:ext cx="742613" cy="659446"/>
            </a:xfrm>
            <a:custGeom>
              <a:avLst/>
              <a:gdLst/>
              <a:ahLst/>
              <a:cxnLst/>
              <a:rect l="l" t="t" r="r" b="b"/>
              <a:pathLst>
                <a:path w="742613" h="659446">
                  <a:moveTo>
                    <a:pt x="415553" y="25678"/>
                  </a:moveTo>
                  <a:lnTo>
                    <a:pt x="733459" y="582014"/>
                  </a:lnTo>
                  <a:cubicBezTo>
                    <a:pt x="742612" y="598032"/>
                    <a:pt x="742547" y="617712"/>
                    <a:pt x="733287" y="633669"/>
                  </a:cubicBezTo>
                  <a:cubicBezTo>
                    <a:pt x="724027" y="649625"/>
                    <a:pt x="706973" y="659446"/>
                    <a:pt x="688524" y="659446"/>
                  </a:cubicBezTo>
                  <a:lnTo>
                    <a:pt x="54088" y="659446"/>
                  </a:lnTo>
                  <a:cubicBezTo>
                    <a:pt x="35639" y="659446"/>
                    <a:pt x="18585" y="649625"/>
                    <a:pt x="9325" y="633669"/>
                  </a:cubicBezTo>
                  <a:cubicBezTo>
                    <a:pt x="65" y="617712"/>
                    <a:pt x="0" y="598032"/>
                    <a:pt x="9153" y="582014"/>
                  </a:cubicBezTo>
                  <a:lnTo>
                    <a:pt x="327059" y="25678"/>
                  </a:lnTo>
                  <a:cubicBezTo>
                    <a:pt x="336132" y="9800"/>
                    <a:pt x="353018" y="0"/>
                    <a:pt x="371306" y="0"/>
                  </a:cubicBezTo>
                  <a:cubicBezTo>
                    <a:pt x="389594" y="0"/>
                    <a:pt x="406479" y="9800"/>
                    <a:pt x="415553" y="25678"/>
                  </a:cubicBezTo>
                  <a:close/>
                </a:path>
              </a:pathLst>
            </a:custGeom>
            <a:solidFill>
              <a:srgbClr val="ECA43F"/>
            </a:solidFill>
          </p:spPr>
          <p:txBody>
            <a:bodyPr/>
            <a:lstStyle/>
            <a:p>
              <a:endParaRPr lang="nb-NO"/>
            </a:p>
          </p:txBody>
        </p:sp>
        <p:sp>
          <p:nvSpPr>
            <p:cNvPr id="20" name="TextBox 20"/>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sp>
        <p:nvSpPr>
          <p:cNvPr id="21" name="TextBox 21"/>
          <p:cNvSpPr txBox="1"/>
          <p:nvPr/>
        </p:nvSpPr>
        <p:spPr>
          <a:xfrm>
            <a:off x="3130702" y="7290684"/>
            <a:ext cx="3027382" cy="366395"/>
          </a:xfrm>
          <a:prstGeom prst="rect">
            <a:avLst/>
          </a:prstGeom>
        </p:spPr>
        <p:txBody>
          <a:bodyPr lIns="0" tIns="0" rIns="0" bIns="0" rtlCol="0" anchor="t">
            <a:spAutoFit/>
          </a:bodyPr>
          <a:lstStyle/>
          <a:p>
            <a:pPr>
              <a:lnSpc>
                <a:spcPts val="2799"/>
              </a:lnSpc>
            </a:pPr>
            <a:r>
              <a:rPr lang="en-US" sz="2799">
                <a:solidFill>
                  <a:srgbClr val="FFFFFF"/>
                </a:solidFill>
                <a:latin typeface="Open Sans 2 Italics"/>
              </a:rPr>
              <a:t>Kontakt oss :</a:t>
            </a:r>
          </a:p>
        </p:txBody>
      </p:sp>
      <p:sp>
        <p:nvSpPr>
          <p:cNvPr id="22" name="TextBox 22"/>
          <p:cNvSpPr txBox="1"/>
          <p:nvPr/>
        </p:nvSpPr>
        <p:spPr>
          <a:xfrm>
            <a:off x="3604209" y="7883546"/>
            <a:ext cx="2155668"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Telefon</a:t>
            </a:r>
          </a:p>
        </p:txBody>
      </p:sp>
      <p:sp>
        <p:nvSpPr>
          <p:cNvPr id="23" name="TextBox 23"/>
          <p:cNvSpPr txBox="1"/>
          <p:nvPr/>
        </p:nvSpPr>
        <p:spPr>
          <a:xfrm>
            <a:off x="3604209" y="8066426"/>
            <a:ext cx="2155668"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 +47 22 75 20 90</a:t>
            </a:r>
          </a:p>
        </p:txBody>
      </p:sp>
      <p:sp>
        <p:nvSpPr>
          <p:cNvPr id="24" name="TextBox 24"/>
          <p:cNvSpPr txBox="1"/>
          <p:nvPr/>
        </p:nvSpPr>
        <p:spPr>
          <a:xfrm>
            <a:off x="3604209" y="8479971"/>
            <a:ext cx="2155668"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E-post</a:t>
            </a:r>
          </a:p>
        </p:txBody>
      </p:sp>
      <p:sp>
        <p:nvSpPr>
          <p:cNvPr id="25" name="TextBox 25"/>
          <p:cNvSpPr txBox="1"/>
          <p:nvPr/>
        </p:nvSpPr>
        <p:spPr>
          <a:xfrm>
            <a:off x="3604209" y="8662851"/>
            <a:ext cx="2030213"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post@lid.no</a:t>
            </a:r>
          </a:p>
        </p:txBody>
      </p:sp>
      <p:sp>
        <p:nvSpPr>
          <p:cNvPr id="26" name="TextBox 26"/>
          <p:cNvSpPr txBox="1"/>
          <p:nvPr/>
        </p:nvSpPr>
        <p:spPr>
          <a:xfrm>
            <a:off x="3604209" y="9065472"/>
            <a:ext cx="2155668"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Adresse</a:t>
            </a:r>
          </a:p>
        </p:txBody>
      </p:sp>
      <p:sp>
        <p:nvSpPr>
          <p:cNvPr id="27" name="TextBox 27"/>
          <p:cNvSpPr txBox="1"/>
          <p:nvPr/>
        </p:nvSpPr>
        <p:spPr>
          <a:xfrm>
            <a:off x="3604209" y="9248352"/>
            <a:ext cx="2858785" cy="163830"/>
          </a:xfrm>
          <a:prstGeom prst="rect">
            <a:avLst/>
          </a:prstGeom>
        </p:spPr>
        <p:txBody>
          <a:bodyPr lIns="0" tIns="0" rIns="0" bIns="0" rtlCol="0" anchor="t">
            <a:spAutoFit/>
          </a:bodyPr>
          <a:lstStyle/>
          <a:p>
            <a:pPr>
              <a:lnSpc>
                <a:spcPts val="1200"/>
              </a:lnSpc>
            </a:pPr>
            <a:r>
              <a:rPr lang="en-US" sz="1200">
                <a:solidFill>
                  <a:srgbClr val="FFFFFF"/>
                </a:solidFill>
                <a:latin typeface="Open Sans 2"/>
              </a:rPr>
              <a:t>Enebakkveien 304, 1188 Oslo, Norge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50073" y="9947316"/>
            <a:ext cx="1885766" cy="1650045"/>
            <a:chOff x="0" y="0"/>
            <a:chExt cx="812800" cy="711200"/>
          </a:xfrm>
        </p:grpSpPr>
        <p:sp>
          <p:nvSpPr>
            <p:cNvPr id="3" name="Freeform 3"/>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4" name="TextBox 4"/>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5" name="Group 5"/>
          <p:cNvGrpSpPr/>
          <p:nvPr/>
        </p:nvGrpSpPr>
        <p:grpSpPr>
          <a:xfrm rot="5400000">
            <a:off x="-794359" y="8977895"/>
            <a:ext cx="1506338" cy="1318046"/>
            <a:chOff x="0" y="0"/>
            <a:chExt cx="812800" cy="711200"/>
          </a:xfrm>
        </p:grpSpPr>
        <p:sp>
          <p:nvSpPr>
            <p:cNvPr id="6" name="Freeform 6"/>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7" name="TextBox 7"/>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8" name="AutoShape 8"/>
          <p:cNvSpPr/>
          <p:nvPr/>
        </p:nvSpPr>
        <p:spPr>
          <a:xfrm flipV="1">
            <a:off x="764452" y="9936000"/>
            <a:ext cx="6039548" cy="20427"/>
          </a:xfrm>
          <a:prstGeom prst="line">
            <a:avLst/>
          </a:prstGeom>
          <a:ln w="38100" cap="flat">
            <a:solidFill>
              <a:srgbClr val="ECA43F"/>
            </a:solidFill>
            <a:prstDash val="solid"/>
            <a:headEnd type="none" w="sm" len="sm"/>
            <a:tailEnd type="none" w="sm" len="sm"/>
          </a:ln>
        </p:spPr>
        <p:txBody>
          <a:bodyPr/>
          <a:lstStyle/>
          <a:p>
            <a:endParaRPr lang="nb-NO"/>
          </a:p>
        </p:txBody>
      </p:sp>
      <p:grpSp>
        <p:nvGrpSpPr>
          <p:cNvPr id="9" name="Group 9"/>
          <p:cNvGrpSpPr/>
          <p:nvPr/>
        </p:nvGrpSpPr>
        <p:grpSpPr>
          <a:xfrm>
            <a:off x="4708772" y="2116922"/>
            <a:ext cx="3137648" cy="1838176"/>
            <a:chOff x="0" y="0"/>
            <a:chExt cx="1124462" cy="658761"/>
          </a:xfrm>
        </p:grpSpPr>
        <p:sp>
          <p:nvSpPr>
            <p:cNvPr id="10" name="Freeform 10"/>
            <p:cNvSpPr/>
            <p:nvPr/>
          </p:nvSpPr>
          <p:spPr>
            <a:xfrm>
              <a:off x="0" y="0"/>
              <a:ext cx="1124462" cy="658761"/>
            </a:xfrm>
            <a:custGeom>
              <a:avLst/>
              <a:gdLst/>
              <a:ahLst/>
              <a:cxnLst/>
              <a:rect l="l" t="t" r="r" b="b"/>
              <a:pathLst>
                <a:path w="1124462" h="658761">
                  <a:moveTo>
                    <a:pt x="0" y="0"/>
                  </a:moveTo>
                  <a:lnTo>
                    <a:pt x="1124462" y="0"/>
                  </a:lnTo>
                  <a:lnTo>
                    <a:pt x="1124462" y="658761"/>
                  </a:lnTo>
                  <a:lnTo>
                    <a:pt x="0" y="658761"/>
                  </a:lnTo>
                  <a:close/>
                </a:path>
              </a:pathLst>
            </a:custGeom>
            <a:solidFill>
              <a:srgbClr val="52B0E4"/>
            </a:solidFill>
          </p:spPr>
          <p:txBody>
            <a:bodyPr/>
            <a:lstStyle/>
            <a:p>
              <a:endParaRPr lang="nb-NO"/>
            </a:p>
          </p:txBody>
        </p:sp>
        <p:sp>
          <p:nvSpPr>
            <p:cNvPr id="11" name="TextBox 11"/>
            <p:cNvSpPr txBox="1"/>
            <p:nvPr/>
          </p:nvSpPr>
          <p:spPr>
            <a:xfrm>
              <a:off x="0" y="38100"/>
              <a:ext cx="1124462" cy="620661"/>
            </a:xfrm>
            <a:prstGeom prst="rect">
              <a:avLst/>
            </a:prstGeom>
          </p:spPr>
          <p:txBody>
            <a:bodyPr lIns="50800" tIns="50800" rIns="50800" bIns="50800" rtlCol="0" anchor="ctr"/>
            <a:lstStyle/>
            <a:p>
              <a:pPr algn="ctr">
                <a:lnSpc>
                  <a:spcPts val="1599"/>
                </a:lnSpc>
              </a:pPr>
              <a:endParaRPr/>
            </a:p>
          </p:txBody>
        </p:sp>
      </p:grpSp>
      <p:grpSp>
        <p:nvGrpSpPr>
          <p:cNvPr id="12" name="Group 12"/>
          <p:cNvGrpSpPr/>
          <p:nvPr/>
        </p:nvGrpSpPr>
        <p:grpSpPr>
          <a:xfrm>
            <a:off x="-373138" y="2207136"/>
            <a:ext cx="7177138" cy="2900668"/>
            <a:chOff x="0" y="0"/>
            <a:chExt cx="2572124" cy="1039534"/>
          </a:xfrm>
        </p:grpSpPr>
        <p:sp>
          <p:nvSpPr>
            <p:cNvPr id="13" name="Freeform 13"/>
            <p:cNvSpPr/>
            <p:nvPr/>
          </p:nvSpPr>
          <p:spPr>
            <a:xfrm>
              <a:off x="0" y="0"/>
              <a:ext cx="2572124" cy="1039534"/>
            </a:xfrm>
            <a:custGeom>
              <a:avLst/>
              <a:gdLst/>
              <a:ahLst/>
              <a:cxnLst/>
              <a:rect l="l" t="t" r="r" b="b"/>
              <a:pathLst>
                <a:path w="2572124" h="1039534">
                  <a:moveTo>
                    <a:pt x="0" y="0"/>
                  </a:moveTo>
                  <a:lnTo>
                    <a:pt x="2572124" y="0"/>
                  </a:lnTo>
                  <a:lnTo>
                    <a:pt x="2572124" y="1039534"/>
                  </a:lnTo>
                  <a:lnTo>
                    <a:pt x="0" y="1039534"/>
                  </a:lnTo>
                  <a:close/>
                </a:path>
              </a:pathLst>
            </a:custGeom>
            <a:solidFill>
              <a:srgbClr val="ECA43F"/>
            </a:solidFill>
          </p:spPr>
          <p:txBody>
            <a:bodyPr/>
            <a:lstStyle/>
            <a:p>
              <a:endParaRPr lang="nb-NO"/>
            </a:p>
          </p:txBody>
        </p:sp>
        <p:sp>
          <p:nvSpPr>
            <p:cNvPr id="14" name="TextBox 14"/>
            <p:cNvSpPr txBox="1"/>
            <p:nvPr/>
          </p:nvSpPr>
          <p:spPr>
            <a:xfrm>
              <a:off x="0" y="38100"/>
              <a:ext cx="2572124" cy="1001434"/>
            </a:xfrm>
            <a:prstGeom prst="rect">
              <a:avLst/>
            </a:prstGeom>
          </p:spPr>
          <p:txBody>
            <a:bodyPr lIns="50800" tIns="50800" rIns="50800" bIns="50800" rtlCol="0" anchor="ctr"/>
            <a:lstStyle/>
            <a:p>
              <a:pPr algn="ctr">
                <a:lnSpc>
                  <a:spcPts val="1599"/>
                </a:lnSpc>
              </a:pPr>
              <a:endParaRPr/>
            </a:p>
          </p:txBody>
        </p:sp>
      </p:grpSp>
      <p:grpSp>
        <p:nvGrpSpPr>
          <p:cNvPr id="15" name="Group 15"/>
          <p:cNvGrpSpPr>
            <a:grpSpLocks noChangeAspect="1"/>
          </p:cNvGrpSpPr>
          <p:nvPr/>
        </p:nvGrpSpPr>
        <p:grpSpPr>
          <a:xfrm>
            <a:off x="748260" y="2116922"/>
            <a:ext cx="2839822" cy="2839811"/>
            <a:chOff x="0" y="0"/>
            <a:chExt cx="6350025" cy="6350000"/>
          </a:xfrm>
        </p:grpSpPr>
        <p:sp>
          <p:nvSpPr>
            <p:cNvPr id="16" name="Freeform 1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952" r="-24952"/>
              </a:stretch>
            </a:blipFill>
          </p:spPr>
          <p:txBody>
            <a:bodyPr/>
            <a:lstStyle/>
            <a:p>
              <a:endParaRPr lang="nb-NO"/>
            </a:p>
          </p:txBody>
        </p:sp>
      </p:grpSp>
      <p:sp>
        <p:nvSpPr>
          <p:cNvPr id="17" name="TextBox 17"/>
          <p:cNvSpPr txBox="1"/>
          <p:nvPr/>
        </p:nvSpPr>
        <p:spPr>
          <a:xfrm>
            <a:off x="4017761" y="2706594"/>
            <a:ext cx="2396554" cy="1323975"/>
          </a:xfrm>
          <a:prstGeom prst="rect">
            <a:avLst/>
          </a:prstGeom>
        </p:spPr>
        <p:txBody>
          <a:bodyPr lIns="0" tIns="0" rIns="0" bIns="0" rtlCol="0" anchor="t">
            <a:spAutoFit/>
          </a:bodyPr>
          <a:lstStyle/>
          <a:p>
            <a:pPr>
              <a:lnSpc>
                <a:spcPts val="2160"/>
              </a:lnSpc>
            </a:pPr>
            <a:r>
              <a:rPr lang="en-US" sz="1800">
                <a:solidFill>
                  <a:srgbClr val="2E5C8E"/>
                </a:solidFill>
                <a:latin typeface="Open Sans 1 Italics"/>
              </a:rPr>
              <a:t>Vi vet at denne endringen vil kreve tid og ressurser, men vi er fast bestemt på å gå denne veien.</a:t>
            </a:r>
          </a:p>
        </p:txBody>
      </p:sp>
      <p:sp>
        <p:nvSpPr>
          <p:cNvPr id="18" name="TextBox 18"/>
          <p:cNvSpPr txBox="1"/>
          <p:nvPr/>
        </p:nvSpPr>
        <p:spPr>
          <a:xfrm>
            <a:off x="3620336" y="10035884"/>
            <a:ext cx="3191404" cy="187960"/>
          </a:xfrm>
          <a:prstGeom prst="rect">
            <a:avLst/>
          </a:prstGeom>
        </p:spPr>
        <p:txBody>
          <a:bodyPr lIns="0" tIns="0" rIns="0" bIns="0" rtlCol="0" anchor="t">
            <a:spAutoFit/>
          </a:bodyPr>
          <a:lstStyle/>
          <a:p>
            <a:pPr algn="r">
              <a:lnSpc>
                <a:spcPts val="1400"/>
              </a:lnSpc>
            </a:pPr>
            <a:r>
              <a:rPr lang="en-US" sz="1400">
                <a:solidFill>
                  <a:srgbClr val="2E5C8E"/>
                </a:solidFill>
                <a:latin typeface="Open Sans 1"/>
              </a:rPr>
              <a:t>Bærekraftsstrategi 2023-25</a:t>
            </a:r>
          </a:p>
        </p:txBody>
      </p:sp>
      <p:sp>
        <p:nvSpPr>
          <p:cNvPr id="19" name="TextBox 19"/>
          <p:cNvSpPr txBox="1"/>
          <p:nvPr/>
        </p:nvSpPr>
        <p:spPr>
          <a:xfrm>
            <a:off x="4017761" y="4429911"/>
            <a:ext cx="2381649" cy="187960"/>
          </a:xfrm>
          <a:prstGeom prst="rect">
            <a:avLst/>
          </a:prstGeom>
        </p:spPr>
        <p:txBody>
          <a:bodyPr lIns="0" tIns="0" rIns="0" bIns="0" rtlCol="0" anchor="t">
            <a:spAutoFit/>
          </a:bodyPr>
          <a:lstStyle/>
          <a:p>
            <a:pPr>
              <a:lnSpc>
                <a:spcPts val="1400"/>
              </a:lnSpc>
            </a:pPr>
            <a:r>
              <a:rPr lang="en-US" sz="1400">
                <a:solidFill>
                  <a:srgbClr val="2E5C8E"/>
                </a:solidFill>
                <a:latin typeface="Open Sans 1"/>
              </a:rPr>
              <a:t>Daglig leder</a:t>
            </a:r>
          </a:p>
        </p:txBody>
      </p:sp>
      <p:sp>
        <p:nvSpPr>
          <p:cNvPr id="20" name="TextBox 20"/>
          <p:cNvSpPr txBox="1"/>
          <p:nvPr/>
        </p:nvSpPr>
        <p:spPr>
          <a:xfrm>
            <a:off x="4017761" y="4222901"/>
            <a:ext cx="2381649" cy="187960"/>
          </a:xfrm>
          <a:prstGeom prst="rect">
            <a:avLst/>
          </a:prstGeom>
        </p:spPr>
        <p:txBody>
          <a:bodyPr lIns="0" tIns="0" rIns="0" bIns="0" rtlCol="0" anchor="t">
            <a:spAutoFit/>
          </a:bodyPr>
          <a:lstStyle/>
          <a:p>
            <a:pPr>
              <a:lnSpc>
                <a:spcPts val="1400"/>
              </a:lnSpc>
            </a:pPr>
            <a:r>
              <a:rPr lang="en-US" sz="1400">
                <a:solidFill>
                  <a:srgbClr val="2E5C8E"/>
                </a:solidFill>
                <a:latin typeface="Open Sans 1 Bold"/>
              </a:rPr>
              <a:t>Håkon Lid</a:t>
            </a:r>
          </a:p>
        </p:txBody>
      </p:sp>
      <p:sp>
        <p:nvSpPr>
          <p:cNvPr id="21" name="TextBox 21"/>
          <p:cNvSpPr txBox="1"/>
          <p:nvPr/>
        </p:nvSpPr>
        <p:spPr>
          <a:xfrm>
            <a:off x="766094" y="6345478"/>
            <a:ext cx="6037906" cy="1833835"/>
          </a:xfrm>
          <a:prstGeom prst="rect">
            <a:avLst/>
          </a:prstGeom>
        </p:spPr>
        <p:txBody>
          <a:bodyPr lIns="0" tIns="0" rIns="0" bIns="0" rtlCol="0" anchor="t">
            <a:spAutoFit/>
          </a:bodyPr>
          <a:lstStyle/>
          <a:p>
            <a:pPr>
              <a:lnSpc>
                <a:spcPts val="1320"/>
              </a:lnSpc>
            </a:pPr>
            <a:r>
              <a:rPr lang="nb-NO" sz="1100" dirty="0">
                <a:solidFill>
                  <a:srgbClr val="2E5C8E"/>
                </a:solidFill>
                <a:latin typeface="Open Sans 1"/>
              </a:rPr>
              <a:t>Vi hos Lid Ventilasjon ser mot en bærekraftig fremtid. Vårt arbeid med miljøfyrtårnsertifiseringen er et viktig skritt og noe som symboliserer vår forpliktelse i bærekraft. </a:t>
            </a:r>
          </a:p>
          <a:p>
            <a:pPr>
              <a:lnSpc>
                <a:spcPts val="1320"/>
              </a:lnSpc>
            </a:pPr>
            <a:endParaRPr lang="nb-NO" sz="1100" dirty="0">
              <a:solidFill>
                <a:srgbClr val="2E5C8E"/>
              </a:solidFill>
              <a:latin typeface="Open Sans 1"/>
            </a:endParaRPr>
          </a:p>
          <a:p>
            <a:pPr>
              <a:lnSpc>
                <a:spcPts val="1320"/>
              </a:lnSpc>
            </a:pPr>
            <a:r>
              <a:rPr lang="nb-NO" sz="1100" dirty="0">
                <a:solidFill>
                  <a:srgbClr val="2E5C8E"/>
                </a:solidFill>
                <a:latin typeface="Open Sans 1"/>
              </a:rPr>
              <a:t>Vi streber etter miljøvennlige løsninger, energieffektivitet og samarbeid med lokalsamfunnene for positiv innvirkning. </a:t>
            </a:r>
          </a:p>
          <a:p>
            <a:pPr>
              <a:lnSpc>
                <a:spcPts val="1320"/>
              </a:lnSpc>
            </a:pPr>
            <a:endParaRPr lang="nb-NO" sz="1100" dirty="0">
              <a:solidFill>
                <a:srgbClr val="2E5C8E"/>
              </a:solidFill>
              <a:latin typeface="Open Sans 1"/>
            </a:endParaRPr>
          </a:p>
          <a:p>
            <a:pPr>
              <a:lnSpc>
                <a:spcPts val="1320"/>
              </a:lnSpc>
            </a:pPr>
            <a:r>
              <a:rPr lang="nb-NO" sz="1100" dirty="0">
                <a:solidFill>
                  <a:srgbClr val="2E5C8E"/>
                </a:solidFill>
                <a:latin typeface="Open Sans 1"/>
              </a:rPr>
              <a:t>Dette er ikke bare ledelsens mål, men en felles reise for oss alle. </a:t>
            </a:r>
          </a:p>
          <a:p>
            <a:pPr>
              <a:lnSpc>
                <a:spcPts val="1320"/>
              </a:lnSpc>
            </a:pPr>
            <a:endParaRPr lang="nb-NO" sz="1100" dirty="0">
              <a:solidFill>
                <a:srgbClr val="2E5C8E"/>
              </a:solidFill>
              <a:latin typeface="Open Sans 1"/>
            </a:endParaRPr>
          </a:p>
          <a:p>
            <a:pPr>
              <a:lnSpc>
                <a:spcPts val="1320"/>
              </a:lnSpc>
            </a:pPr>
            <a:r>
              <a:rPr lang="nb-NO" sz="1100" dirty="0">
                <a:solidFill>
                  <a:srgbClr val="2E5C8E"/>
                </a:solidFill>
                <a:latin typeface="Open Sans 1"/>
              </a:rPr>
              <a:t>Takk til kunder, leverandører og samarbeidspartnere for deres støtte på veien mot en bedre fremtid.</a:t>
            </a:r>
          </a:p>
        </p:txBody>
      </p:sp>
      <p:sp>
        <p:nvSpPr>
          <p:cNvPr id="22" name="TextBox 22"/>
          <p:cNvSpPr txBox="1"/>
          <p:nvPr/>
        </p:nvSpPr>
        <p:spPr>
          <a:xfrm>
            <a:off x="766094" y="5718733"/>
            <a:ext cx="4116305" cy="236220"/>
          </a:xfrm>
          <a:prstGeom prst="rect">
            <a:avLst/>
          </a:prstGeom>
        </p:spPr>
        <p:txBody>
          <a:bodyPr lIns="0" tIns="0" rIns="0" bIns="0" rtlCol="0" anchor="t">
            <a:spAutoFit/>
          </a:bodyPr>
          <a:lstStyle/>
          <a:p>
            <a:pPr>
              <a:lnSpc>
                <a:spcPts val="1800"/>
              </a:lnSpc>
            </a:pPr>
            <a:r>
              <a:rPr lang="en-US" sz="1800">
                <a:solidFill>
                  <a:srgbClr val="2E5C8E"/>
                </a:solidFill>
                <a:latin typeface="Open Sans 1 Italics"/>
              </a:rPr>
              <a:t>Veien mot en bærekraftig fremtid</a:t>
            </a:r>
          </a:p>
        </p:txBody>
      </p:sp>
      <p:sp>
        <p:nvSpPr>
          <p:cNvPr id="23" name="AutoShape 23"/>
          <p:cNvSpPr/>
          <p:nvPr/>
        </p:nvSpPr>
        <p:spPr>
          <a:xfrm flipH="1" flipV="1">
            <a:off x="3588082" y="2086204"/>
            <a:ext cx="16127" cy="2870529"/>
          </a:xfrm>
          <a:prstGeom prst="line">
            <a:avLst/>
          </a:prstGeom>
          <a:ln w="38100" cap="flat">
            <a:solidFill>
              <a:srgbClr val="2E5C8E"/>
            </a:solidFill>
            <a:prstDash val="solid"/>
            <a:headEnd type="none" w="sm" len="sm"/>
            <a:tailEnd type="none" w="sm" len="sm"/>
          </a:ln>
        </p:spPr>
        <p:txBody>
          <a:bodyPr/>
          <a:lstStyle/>
          <a:p>
            <a:endParaRPr lang="nb-NO"/>
          </a:p>
        </p:txBody>
      </p:sp>
      <p:sp>
        <p:nvSpPr>
          <p:cNvPr id="24" name="TextBox 24"/>
          <p:cNvSpPr txBox="1"/>
          <p:nvPr/>
        </p:nvSpPr>
        <p:spPr>
          <a:xfrm>
            <a:off x="766094" y="1044290"/>
            <a:ext cx="4829657"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Ord fra Ledelsen</a:t>
            </a:r>
          </a:p>
        </p:txBody>
      </p:sp>
      <p:sp>
        <p:nvSpPr>
          <p:cNvPr id="25" name="TextBox 25"/>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Om oss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B0E4"/>
        </a:solidFill>
        <a:effectLst/>
      </p:bgPr>
    </p:bg>
    <p:spTree>
      <p:nvGrpSpPr>
        <p:cNvPr id="1" name=""/>
        <p:cNvGrpSpPr/>
        <p:nvPr/>
      </p:nvGrpSpPr>
      <p:grpSpPr>
        <a:xfrm>
          <a:off x="0" y="0"/>
          <a:ext cx="0" cy="0"/>
          <a:chOff x="0" y="0"/>
          <a:chExt cx="0" cy="0"/>
        </a:xfrm>
      </p:grpSpPr>
      <p:sp>
        <p:nvSpPr>
          <p:cNvPr id="2" name="Freeform 2"/>
          <p:cNvSpPr/>
          <p:nvPr/>
        </p:nvSpPr>
        <p:spPr>
          <a:xfrm>
            <a:off x="0" y="4903546"/>
            <a:ext cx="8965360" cy="5973171"/>
          </a:xfrm>
          <a:custGeom>
            <a:avLst/>
            <a:gdLst/>
            <a:ahLst/>
            <a:cxnLst/>
            <a:rect l="l" t="t" r="r" b="b"/>
            <a:pathLst>
              <a:path w="8965360" h="5973171">
                <a:moveTo>
                  <a:pt x="0" y="0"/>
                </a:moveTo>
                <a:lnTo>
                  <a:pt x="8965360" y="0"/>
                </a:lnTo>
                <a:lnTo>
                  <a:pt x="8965360" y="5973171"/>
                </a:lnTo>
                <a:lnTo>
                  <a:pt x="0" y="5973171"/>
                </a:lnTo>
                <a:lnTo>
                  <a:pt x="0" y="0"/>
                </a:lnTo>
                <a:close/>
              </a:path>
            </a:pathLst>
          </a:custGeom>
          <a:blipFill>
            <a:blip r:embed="rId2"/>
            <a:stretch>
              <a:fillRect t="-62" b="-62"/>
            </a:stretch>
          </a:blipFill>
        </p:spPr>
        <p:txBody>
          <a:bodyPr/>
          <a:lstStyle/>
          <a:p>
            <a:endParaRPr lang="nb-NO"/>
          </a:p>
        </p:txBody>
      </p:sp>
      <p:grpSp>
        <p:nvGrpSpPr>
          <p:cNvPr id="3" name="Group 3"/>
          <p:cNvGrpSpPr/>
          <p:nvPr/>
        </p:nvGrpSpPr>
        <p:grpSpPr>
          <a:xfrm>
            <a:off x="-488280" y="0"/>
            <a:ext cx="8611681" cy="11314385"/>
            <a:chOff x="0" y="0"/>
            <a:chExt cx="3086232" cy="4054820"/>
          </a:xfrm>
        </p:grpSpPr>
        <p:sp>
          <p:nvSpPr>
            <p:cNvPr id="4" name="Freeform 4"/>
            <p:cNvSpPr/>
            <p:nvPr/>
          </p:nvSpPr>
          <p:spPr>
            <a:xfrm>
              <a:off x="0" y="0"/>
              <a:ext cx="3086232" cy="4054820"/>
            </a:xfrm>
            <a:custGeom>
              <a:avLst/>
              <a:gdLst/>
              <a:ahLst/>
              <a:cxnLst/>
              <a:rect l="l" t="t" r="r" b="b"/>
              <a:pathLst>
                <a:path w="3086232" h="4054820">
                  <a:moveTo>
                    <a:pt x="0" y="0"/>
                  </a:moveTo>
                  <a:lnTo>
                    <a:pt x="3086232" y="0"/>
                  </a:lnTo>
                  <a:lnTo>
                    <a:pt x="3086232" y="4054820"/>
                  </a:lnTo>
                  <a:lnTo>
                    <a:pt x="0" y="4054820"/>
                  </a:lnTo>
                  <a:close/>
                </a:path>
              </a:pathLst>
            </a:custGeom>
            <a:solidFill>
              <a:srgbClr val="52B0E4">
                <a:alpha val="49804"/>
              </a:srgbClr>
            </a:solidFill>
            <a:ln cap="sq">
              <a:noFill/>
              <a:prstDash val="solid"/>
              <a:miter/>
            </a:ln>
          </p:spPr>
          <p:txBody>
            <a:bodyPr/>
            <a:lstStyle/>
            <a:p>
              <a:endParaRPr lang="nb-NO"/>
            </a:p>
          </p:txBody>
        </p:sp>
        <p:sp>
          <p:nvSpPr>
            <p:cNvPr id="5" name="TextBox 5"/>
            <p:cNvSpPr txBox="1"/>
            <p:nvPr/>
          </p:nvSpPr>
          <p:spPr>
            <a:xfrm>
              <a:off x="0" y="-28575"/>
              <a:ext cx="3086232" cy="4083395"/>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6" name="Freeform 6"/>
          <p:cNvSpPr/>
          <p:nvPr/>
        </p:nvSpPr>
        <p:spPr>
          <a:xfrm rot="5400000">
            <a:off x="-488280" y="4739523"/>
            <a:ext cx="8686801" cy="8686801"/>
          </a:xfrm>
          <a:custGeom>
            <a:avLst/>
            <a:gdLst/>
            <a:ahLst/>
            <a:cxnLst/>
            <a:rect l="l" t="t" r="r" b="b"/>
            <a:pathLst>
              <a:path w="8686801" h="8686801">
                <a:moveTo>
                  <a:pt x="0" y="0"/>
                </a:moveTo>
                <a:lnTo>
                  <a:pt x="8686801" y="0"/>
                </a:lnTo>
                <a:lnTo>
                  <a:pt x="8686801" y="8686801"/>
                </a:lnTo>
                <a:lnTo>
                  <a:pt x="0" y="8686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7" name="TextBox 7"/>
          <p:cNvSpPr txBox="1"/>
          <p:nvPr/>
        </p:nvSpPr>
        <p:spPr>
          <a:xfrm>
            <a:off x="1998620" y="1787193"/>
            <a:ext cx="3562760" cy="778570"/>
          </a:xfrm>
          <a:prstGeom prst="rect">
            <a:avLst/>
          </a:prstGeom>
        </p:spPr>
        <p:txBody>
          <a:bodyPr lIns="0" tIns="0" rIns="0" bIns="0" rtlCol="0" anchor="t">
            <a:spAutoFit/>
          </a:bodyPr>
          <a:lstStyle/>
          <a:p>
            <a:pPr>
              <a:lnSpc>
                <a:spcPts val="6436"/>
              </a:lnSpc>
            </a:pPr>
            <a:r>
              <a:rPr lang="en-US" sz="4597">
                <a:solidFill>
                  <a:srgbClr val="FFFFFF"/>
                </a:solidFill>
                <a:latin typeface="Open Sans 1"/>
              </a:rPr>
              <a:t>2 Bærekraft</a:t>
            </a:r>
          </a:p>
        </p:txBody>
      </p:sp>
      <p:sp>
        <p:nvSpPr>
          <p:cNvPr id="8" name="TextBox 8"/>
          <p:cNvSpPr txBox="1"/>
          <p:nvPr/>
        </p:nvSpPr>
        <p:spPr>
          <a:xfrm>
            <a:off x="2184298" y="9955050"/>
            <a:ext cx="3191404" cy="187960"/>
          </a:xfrm>
          <a:prstGeom prst="rect">
            <a:avLst/>
          </a:prstGeom>
        </p:spPr>
        <p:txBody>
          <a:bodyPr lIns="0" tIns="0" rIns="0" bIns="0" rtlCol="0" anchor="t">
            <a:spAutoFit/>
          </a:bodyPr>
          <a:lstStyle/>
          <a:p>
            <a:pPr algn="ctr">
              <a:lnSpc>
                <a:spcPts val="1400"/>
              </a:lnSpc>
            </a:pPr>
            <a:r>
              <a:rPr lang="en-US" sz="1400">
                <a:solidFill>
                  <a:srgbClr val="FFFFFF"/>
                </a:solidFill>
                <a:latin typeface="Open Sans 1"/>
              </a:rPr>
              <a:t>Bærekraftsstrategi 2023-25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64452" y="9936000"/>
            <a:ext cx="6039548" cy="20427"/>
          </a:xfrm>
          <a:prstGeom prst="line">
            <a:avLst/>
          </a:prstGeom>
          <a:ln w="38100" cap="flat">
            <a:solidFill>
              <a:srgbClr val="F0CE9A"/>
            </a:solidFill>
            <a:prstDash val="solid"/>
            <a:headEnd type="none" w="sm" len="sm"/>
            <a:tailEnd type="none" w="sm" len="sm"/>
          </a:ln>
        </p:spPr>
        <p:txBody>
          <a:bodyPr/>
          <a:lstStyle/>
          <a:p>
            <a:endParaRPr lang="nb-NO"/>
          </a:p>
        </p:txBody>
      </p:sp>
      <p:grpSp>
        <p:nvGrpSpPr>
          <p:cNvPr id="3" name="Group 3"/>
          <p:cNvGrpSpPr/>
          <p:nvPr/>
        </p:nvGrpSpPr>
        <p:grpSpPr>
          <a:xfrm rot="5400000">
            <a:off x="6829079" y="9947316"/>
            <a:ext cx="1885766" cy="1650045"/>
            <a:chOff x="0" y="0"/>
            <a:chExt cx="812800" cy="711200"/>
          </a:xfrm>
        </p:grpSpPr>
        <p:sp>
          <p:nvSpPr>
            <p:cNvPr id="4" name="Freeform 4"/>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5" name="TextBox 5"/>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6" name="Group 6"/>
          <p:cNvGrpSpPr/>
          <p:nvPr/>
        </p:nvGrpSpPr>
        <p:grpSpPr>
          <a:xfrm rot="-5400000">
            <a:off x="6852793" y="8977895"/>
            <a:ext cx="1506338" cy="1318046"/>
            <a:chOff x="0" y="0"/>
            <a:chExt cx="812800" cy="711200"/>
          </a:xfrm>
        </p:grpSpPr>
        <p:sp>
          <p:nvSpPr>
            <p:cNvPr id="7" name="Freeform 7"/>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8" name="TextBox 8"/>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grpSp>
        <p:nvGrpSpPr>
          <p:cNvPr id="9" name="Group 9"/>
          <p:cNvGrpSpPr/>
          <p:nvPr/>
        </p:nvGrpSpPr>
        <p:grpSpPr>
          <a:xfrm>
            <a:off x="770631" y="5669850"/>
            <a:ext cx="6033369" cy="2086292"/>
            <a:chOff x="0" y="0"/>
            <a:chExt cx="2162223" cy="747680"/>
          </a:xfrm>
        </p:grpSpPr>
        <p:sp>
          <p:nvSpPr>
            <p:cNvPr id="10" name="Freeform 10"/>
            <p:cNvSpPr/>
            <p:nvPr/>
          </p:nvSpPr>
          <p:spPr>
            <a:xfrm>
              <a:off x="0" y="0"/>
              <a:ext cx="2162223" cy="747680"/>
            </a:xfrm>
            <a:custGeom>
              <a:avLst/>
              <a:gdLst/>
              <a:ahLst/>
              <a:cxnLst/>
              <a:rect l="l" t="t" r="r" b="b"/>
              <a:pathLst>
                <a:path w="2162223" h="747680">
                  <a:moveTo>
                    <a:pt x="0" y="0"/>
                  </a:moveTo>
                  <a:lnTo>
                    <a:pt x="2162223" y="0"/>
                  </a:lnTo>
                  <a:lnTo>
                    <a:pt x="2162223" y="747680"/>
                  </a:lnTo>
                  <a:lnTo>
                    <a:pt x="0" y="747680"/>
                  </a:lnTo>
                  <a:close/>
                </a:path>
              </a:pathLst>
            </a:custGeom>
            <a:solidFill>
              <a:srgbClr val="ECA43F"/>
            </a:solidFill>
            <a:ln cap="sq">
              <a:noFill/>
              <a:prstDash val="solid"/>
              <a:miter/>
            </a:ln>
          </p:spPr>
          <p:txBody>
            <a:bodyPr/>
            <a:lstStyle/>
            <a:p>
              <a:endParaRPr lang="nb-NO"/>
            </a:p>
          </p:txBody>
        </p:sp>
        <p:sp>
          <p:nvSpPr>
            <p:cNvPr id="11" name="TextBox 11"/>
            <p:cNvSpPr txBox="1"/>
            <p:nvPr/>
          </p:nvSpPr>
          <p:spPr>
            <a:xfrm>
              <a:off x="0" y="38100"/>
              <a:ext cx="2162223" cy="70958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12" name="TextBox 12"/>
          <p:cNvSpPr txBox="1"/>
          <p:nvPr/>
        </p:nvSpPr>
        <p:spPr>
          <a:xfrm>
            <a:off x="989973" y="5892930"/>
            <a:ext cx="5598202" cy="236220"/>
          </a:xfrm>
          <a:prstGeom prst="rect">
            <a:avLst/>
          </a:prstGeom>
        </p:spPr>
        <p:txBody>
          <a:bodyPr lIns="0" tIns="0" rIns="0" bIns="0" rtlCol="0" anchor="t">
            <a:spAutoFit/>
          </a:bodyPr>
          <a:lstStyle/>
          <a:p>
            <a:pPr>
              <a:lnSpc>
                <a:spcPts val="1800"/>
              </a:lnSpc>
            </a:pPr>
            <a:r>
              <a:rPr lang="en-US" sz="1800">
                <a:solidFill>
                  <a:srgbClr val="2E5C8E"/>
                </a:solidFill>
                <a:latin typeface="Open Sans 1 Italics"/>
              </a:rPr>
              <a:t>Mål for en bedre verden</a:t>
            </a:r>
          </a:p>
        </p:txBody>
      </p:sp>
      <p:sp>
        <p:nvSpPr>
          <p:cNvPr id="13" name="TextBox 13"/>
          <p:cNvSpPr txBox="1"/>
          <p:nvPr/>
        </p:nvSpPr>
        <p:spPr>
          <a:xfrm>
            <a:off x="989973" y="6260901"/>
            <a:ext cx="5556157" cy="1077218"/>
          </a:xfrm>
          <a:prstGeom prst="rect">
            <a:avLst/>
          </a:prstGeom>
        </p:spPr>
        <p:txBody>
          <a:bodyPr lIns="0" tIns="0" rIns="0" bIns="0" rtlCol="0" anchor="t">
            <a:spAutoFit/>
          </a:bodyPr>
          <a:lstStyle/>
          <a:p>
            <a:pPr>
              <a:lnSpc>
                <a:spcPts val="1439"/>
              </a:lnSpc>
            </a:pPr>
            <a:r>
              <a:rPr lang="nb-NO" sz="1200" dirty="0">
                <a:solidFill>
                  <a:srgbClr val="2E5C8E"/>
                </a:solidFill>
                <a:latin typeface="Open Sans 1"/>
              </a:rPr>
              <a:t>FNs 17 bærekraftsmål er et sett med mål som tar sikte på å løse verdens største utfordringer innen miljø, samfunn og økonomi innen 2030. Disse målene omfatter områder som klimaendringer, fattigdom, bærekraftig utvikling, helse, utdanning og infrastruktur. Hos Lid Ventilasjon er disse målene vårt veikart og rammeverk som guider våre initiativer for en mer bærekraftig verden.</a:t>
            </a:r>
            <a:endParaRPr lang="en-US" sz="1200" dirty="0">
              <a:solidFill>
                <a:srgbClr val="2E5C8E"/>
              </a:solidFill>
              <a:latin typeface="Open Sans 1"/>
            </a:endParaRPr>
          </a:p>
        </p:txBody>
      </p:sp>
      <p:sp>
        <p:nvSpPr>
          <p:cNvPr id="14" name="TextBox 14"/>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2E5C8E"/>
                </a:solidFill>
                <a:latin typeface="Open Sans 1"/>
              </a:rPr>
              <a:t>Bærekraftsstrategi 2023-25</a:t>
            </a:r>
          </a:p>
        </p:txBody>
      </p:sp>
      <p:sp>
        <p:nvSpPr>
          <p:cNvPr id="15" name="TextBox 15"/>
          <p:cNvSpPr txBox="1"/>
          <p:nvPr/>
        </p:nvSpPr>
        <p:spPr>
          <a:xfrm>
            <a:off x="756000" y="1077945"/>
            <a:ext cx="5055719"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FNs Bærekraftsmål</a:t>
            </a:r>
          </a:p>
        </p:txBody>
      </p:sp>
      <p:sp>
        <p:nvSpPr>
          <p:cNvPr id="16" name="TextBox 16"/>
          <p:cNvSpPr txBox="1"/>
          <p:nvPr/>
        </p:nvSpPr>
        <p:spPr>
          <a:xfrm>
            <a:off x="766094" y="794100"/>
            <a:ext cx="2164393"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Bærekraft</a:t>
            </a:r>
          </a:p>
        </p:txBody>
      </p:sp>
      <p:sp>
        <p:nvSpPr>
          <p:cNvPr id="17" name="TextBox 17"/>
          <p:cNvSpPr txBox="1"/>
          <p:nvPr/>
        </p:nvSpPr>
        <p:spPr>
          <a:xfrm>
            <a:off x="770631" y="7937117"/>
            <a:ext cx="6039654" cy="1333698"/>
          </a:xfrm>
          <a:prstGeom prst="rect">
            <a:avLst/>
          </a:prstGeom>
        </p:spPr>
        <p:txBody>
          <a:bodyPr lIns="0" tIns="0" rIns="0" bIns="0" rtlCol="0" anchor="t">
            <a:spAutoFit/>
          </a:bodyPr>
          <a:lstStyle/>
          <a:p>
            <a:pPr>
              <a:lnSpc>
                <a:spcPts val="1320"/>
              </a:lnSpc>
            </a:pPr>
            <a:r>
              <a:rPr lang="nb-NO" sz="1100" dirty="0">
                <a:solidFill>
                  <a:srgbClr val="2E5C8E"/>
                </a:solidFill>
                <a:latin typeface="Open Sans 1"/>
              </a:rPr>
              <a:t>Vårt fokus ligger i hvordan våre tjenester og operasjoner påvirker samfunn, miljø og økonomi. Som et selskap knyttet til bygninger og infrastruktur, har vi direkte innvirkning på flere av FNs bærekraftsmål. Gjennom energieffektive løsninger, forbedret inneklima og ansvarlig ressursforvaltning støtter vi oppnåelsen av disse målene.</a:t>
            </a:r>
          </a:p>
          <a:p>
            <a:pPr>
              <a:lnSpc>
                <a:spcPts val="1320"/>
              </a:lnSpc>
            </a:pPr>
            <a:endParaRPr lang="nb-NO" sz="1100" dirty="0">
              <a:solidFill>
                <a:srgbClr val="2E5C8E"/>
              </a:solidFill>
              <a:latin typeface="Open Sans 1"/>
            </a:endParaRPr>
          </a:p>
          <a:p>
            <a:pPr>
              <a:lnSpc>
                <a:spcPts val="1320"/>
              </a:lnSpc>
            </a:pPr>
            <a:r>
              <a:rPr lang="nb-NO" sz="1100" dirty="0">
                <a:solidFill>
                  <a:srgbClr val="2E5C8E"/>
                </a:solidFill>
                <a:latin typeface="Open Sans 1"/>
              </a:rPr>
              <a:t>Vår strategi hos Lid Ventilasjon går utover forretningsfokuset. Vi forplikter oss til å integrere prinsippene bak FNs bærekraftsmål i alle våre handlinger. Vi gjør målene konkret i vårt daglige arbeid, og på den måten blir måloppnåelse motiverende. </a:t>
            </a:r>
            <a:endParaRPr lang="en-US" sz="1100" dirty="0">
              <a:solidFill>
                <a:srgbClr val="2E5C8E"/>
              </a:solidFill>
              <a:latin typeface="Open Sans 1"/>
            </a:endParaRPr>
          </a:p>
        </p:txBody>
      </p:sp>
      <p:sp>
        <p:nvSpPr>
          <p:cNvPr id="18" name="Freeform 18"/>
          <p:cNvSpPr/>
          <p:nvPr/>
        </p:nvSpPr>
        <p:spPr>
          <a:xfrm>
            <a:off x="4470060" y="3188934"/>
            <a:ext cx="1098841" cy="1098841"/>
          </a:xfrm>
          <a:custGeom>
            <a:avLst/>
            <a:gdLst/>
            <a:ahLst/>
            <a:cxnLst/>
            <a:rect l="l" t="t" r="r" b="b"/>
            <a:pathLst>
              <a:path w="1098841" h="1098841">
                <a:moveTo>
                  <a:pt x="0" y="0"/>
                </a:moveTo>
                <a:lnTo>
                  <a:pt x="1098842" y="0"/>
                </a:lnTo>
                <a:lnTo>
                  <a:pt x="1098842" y="1098841"/>
                </a:lnTo>
                <a:lnTo>
                  <a:pt x="0" y="1098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9" name="Freeform 19"/>
          <p:cNvSpPr/>
          <p:nvPr/>
        </p:nvSpPr>
        <p:spPr>
          <a:xfrm>
            <a:off x="770631" y="1949729"/>
            <a:ext cx="1083948" cy="1083948"/>
          </a:xfrm>
          <a:custGeom>
            <a:avLst/>
            <a:gdLst/>
            <a:ahLst/>
            <a:cxnLst/>
            <a:rect l="l" t="t" r="r" b="b"/>
            <a:pathLst>
              <a:path w="1083948" h="1083948">
                <a:moveTo>
                  <a:pt x="0" y="0"/>
                </a:moveTo>
                <a:lnTo>
                  <a:pt x="1083948" y="0"/>
                </a:lnTo>
                <a:lnTo>
                  <a:pt x="1083948" y="1083948"/>
                </a:lnTo>
                <a:lnTo>
                  <a:pt x="0" y="1083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20" name="Freeform 20"/>
          <p:cNvSpPr/>
          <p:nvPr/>
        </p:nvSpPr>
        <p:spPr>
          <a:xfrm>
            <a:off x="5705159" y="685056"/>
            <a:ext cx="1096268" cy="1096268"/>
          </a:xfrm>
          <a:custGeom>
            <a:avLst/>
            <a:gdLst/>
            <a:ahLst/>
            <a:cxnLst/>
            <a:rect l="l" t="t" r="r" b="b"/>
            <a:pathLst>
              <a:path w="1096268" h="1096268">
                <a:moveTo>
                  <a:pt x="0" y="0"/>
                </a:moveTo>
                <a:lnTo>
                  <a:pt x="1096268" y="0"/>
                </a:lnTo>
                <a:lnTo>
                  <a:pt x="1096268" y="1096269"/>
                </a:lnTo>
                <a:lnTo>
                  <a:pt x="0" y="1096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21" name="Freeform 21"/>
          <p:cNvSpPr/>
          <p:nvPr/>
        </p:nvSpPr>
        <p:spPr>
          <a:xfrm>
            <a:off x="3242589" y="1949729"/>
            <a:ext cx="1083948" cy="1083948"/>
          </a:xfrm>
          <a:custGeom>
            <a:avLst/>
            <a:gdLst/>
            <a:ahLst/>
            <a:cxnLst/>
            <a:rect l="l" t="t" r="r" b="b"/>
            <a:pathLst>
              <a:path w="1083948" h="1083948">
                <a:moveTo>
                  <a:pt x="0" y="0"/>
                </a:moveTo>
                <a:lnTo>
                  <a:pt x="1083948" y="0"/>
                </a:lnTo>
                <a:lnTo>
                  <a:pt x="1083948" y="1083948"/>
                </a:lnTo>
                <a:lnTo>
                  <a:pt x="0" y="10839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22" name="Freeform 22"/>
          <p:cNvSpPr/>
          <p:nvPr/>
        </p:nvSpPr>
        <p:spPr>
          <a:xfrm>
            <a:off x="2012590" y="1949729"/>
            <a:ext cx="1083948" cy="1083948"/>
          </a:xfrm>
          <a:custGeom>
            <a:avLst/>
            <a:gdLst/>
            <a:ahLst/>
            <a:cxnLst/>
            <a:rect l="l" t="t" r="r" b="b"/>
            <a:pathLst>
              <a:path w="1083948" h="1083948">
                <a:moveTo>
                  <a:pt x="0" y="0"/>
                </a:moveTo>
                <a:lnTo>
                  <a:pt x="1083948" y="0"/>
                </a:lnTo>
                <a:lnTo>
                  <a:pt x="1083948" y="1083948"/>
                </a:lnTo>
                <a:lnTo>
                  <a:pt x="0" y="10839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23" name="Freeform 23"/>
          <p:cNvSpPr/>
          <p:nvPr/>
        </p:nvSpPr>
        <p:spPr>
          <a:xfrm>
            <a:off x="4472587" y="1949729"/>
            <a:ext cx="1083948" cy="1083948"/>
          </a:xfrm>
          <a:custGeom>
            <a:avLst/>
            <a:gdLst/>
            <a:ahLst/>
            <a:cxnLst/>
            <a:rect l="l" t="t" r="r" b="b"/>
            <a:pathLst>
              <a:path w="1083948" h="1083948">
                <a:moveTo>
                  <a:pt x="0" y="0"/>
                </a:moveTo>
                <a:lnTo>
                  <a:pt x="1083948" y="0"/>
                </a:lnTo>
                <a:lnTo>
                  <a:pt x="1083948" y="1083948"/>
                </a:lnTo>
                <a:lnTo>
                  <a:pt x="0" y="10839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
        <p:nvSpPr>
          <p:cNvPr id="24" name="Freeform 24"/>
          <p:cNvSpPr/>
          <p:nvPr/>
        </p:nvSpPr>
        <p:spPr>
          <a:xfrm>
            <a:off x="2021495" y="4462651"/>
            <a:ext cx="1084059" cy="1084059"/>
          </a:xfrm>
          <a:custGeom>
            <a:avLst/>
            <a:gdLst/>
            <a:ahLst/>
            <a:cxnLst/>
            <a:rect l="l" t="t" r="r" b="b"/>
            <a:pathLst>
              <a:path w="1084059" h="1084059">
                <a:moveTo>
                  <a:pt x="0" y="0"/>
                </a:moveTo>
                <a:lnTo>
                  <a:pt x="1084059" y="0"/>
                </a:lnTo>
                <a:lnTo>
                  <a:pt x="1084059" y="1084059"/>
                </a:lnTo>
                <a:lnTo>
                  <a:pt x="0" y="10840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b-NO"/>
          </a:p>
        </p:txBody>
      </p:sp>
      <p:sp>
        <p:nvSpPr>
          <p:cNvPr id="25" name="Freeform 25"/>
          <p:cNvSpPr/>
          <p:nvPr/>
        </p:nvSpPr>
        <p:spPr>
          <a:xfrm>
            <a:off x="4475064" y="685056"/>
            <a:ext cx="1096268" cy="1096268"/>
          </a:xfrm>
          <a:custGeom>
            <a:avLst/>
            <a:gdLst/>
            <a:ahLst/>
            <a:cxnLst/>
            <a:rect l="l" t="t" r="r" b="b"/>
            <a:pathLst>
              <a:path w="1096268" h="1096268">
                <a:moveTo>
                  <a:pt x="0" y="0"/>
                </a:moveTo>
                <a:lnTo>
                  <a:pt x="1096268" y="0"/>
                </a:lnTo>
                <a:lnTo>
                  <a:pt x="1096268" y="1096269"/>
                </a:lnTo>
                <a:lnTo>
                  <a:pt x="0" y="10962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b-NO"/>
          </a:p>
        </p:txBody>
      </p:sp>
      <p:sp>
        <p:nvSpPr>
          <p:cNvPr id="26" name="Freeform 26"/>
          <p:cNvSpPr/>
          <p:nvPr/>
        </p:nvSpPr>
        <p:spPr>
          <a:xfrm>
            <a:off x="5702586" y="1942282"/>
            <a:ext cx="1098841" cy="1098841"/>
          </a:xfrm>
          <a:custGeom>
            <a:avLst/>
            <a:gdLst/>
            <a:ahLst/>
            <a:cxnLst/>
            <a:rect l="l" t="t" r="r" b="b"/>
            <a:pathLst>
              <a:path w="1098841" h="1098841">
                <a:moveTo>
                  <a:pt x="0" y="0"/>
                </a:moveTo>
                <a:lnTo>
                  <a:pt x="1098841" y="0"/>
                </a:lnTo>
                <a:lnTo>
                  <a:pt x="1098841" y="1098841"/>
                </a:lnTo>
                <a:lnTo>
                  <a:pt x="0" y="10988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nb-NO"/>
          </a:p>
        </p:txBody>
      </p:sp>
      <p:sp>
        <p:nvSpPr>
          <p:cNvPr id="27" name="Freeform 27"/>
          <p:cNvSpPr/>
          <p:nvPr/>
        </p:nvSpPr>
        <p:spPr>
          <a:xfrm>
            <a:off x="770631" y="3191866"/>
            <a:ext cx="1095909" cy="1095909"/>
          </a:xfrm>
          <a:custGeom>
            <a:avLst/>
            <a:gdLst/>
            <a:ahLst/>
            <a:cxnLst/>
            <a:rect l="l" t="t" r="r" b="b"/>
            <a:pathLst>
              <a:path w="1095909" h="1095909">
                <a:moveTo>
                  <a:pt x="0" y="0"/>
                </a:moveTo>
                <a:lnTo>
                  <a:pt x="1095908" y="0"/>
                </a:lnTo>
                <a:lnTo>
                  <a:pt x="1095908" y="1095909"/>
                </a:lnTo>
                <a:lnTo>
                  <a:pt x="0" y="10959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nb-NO"/>
          </a:p>
        </p:txBody>
      </p:sp>
      <p:sp>
        <p:nvSpPr>
          <p:cNvPr id="28" name="Freeform 28"/>
          <p:cNvSpPr/>
          <p:nvPr/>
        </p:nvSpPr>
        <p:spPr>
          <a:xfrm>
            <a:off x="2002797" y="3191866"/>
            <a:ext cx="1095909" cy="1095909"/>
          </a:xfrm>
          <a:custGeom>
            <a:avLst/>
            <a:gdLst/>
            <a:ahLst/>
            <a:cxnLst/>
            <a:rect l="l" t="t" r="r" b="b"/>
            <a:pathLst>
              <a:path w="1095909" h="1095909">
                <a:moveTo>
                  <a:pt x="0" y="0"/>
                </a:moveTo>
                <a:lnTo>
                  <a:pt x="1095908" y="0"/>
                </a:lnTo>
                <a:lnTo>
                  <a:pt x="1095908" y="1095909"/>
                </a:lnTo>
                <a:lnTo>
                  <a:pt x="0" y="10959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b-NO"/>
          </a:p>
        </p:txBody>
      </p:sp>
      <p:sp>
        <p:nvSpPr>
          <p:cNvPr id="29" name="Freeform 29"/>
          <p:cNvSpPr/>
          <p:nvPr/>
        </p:nvSpPr>
        <p:spPr>
          <a:xfrm>
            <a:off x="3234962" y="3188934"/>
            <a:ext cx="1098841" cy="1098841"/>
          </a:xfrm>
          <a:custGeom>
            <a:avLst/>
            <a:gdLst/>
            <a:ahLst/>
            <a:cxnLst/>
            <a:rect l="l" t="t" r="r" b="b"/>
            <a:pathLst>
              <a:path w="1098841" h="1098841">
                <a:moveTo>
                  <a:pt x="0" y="0"/>
                </a:moveTo>
                <a:lnTo>
                  <a:pt x="1098841" y="0"/>
                </a:lnTo>
                <a:lnTo>
                  <a:pt x="1098841" y="1098841"/>
                </a:lnTo>
                <a:lnTo>
                  <a:pt x="0" y="109884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nb-NO"/>
          </a:p>
        </p:txBody>
      </p:sp>
      <p:sp>
        <p:nvSpPr>
          <p:cNvPr id="30" name="Freeform 30"/>
          <p:cNvSpPr/>
          <p:nvPr/>
        </p:nvSpPr>
        <p:spPr>
          <a:xfrm>
            <a:off x="5705159" y="3188934"/>
            <a:ext cx="1098841" cy="1098841"/>
          </a:xfrm>
          <a:custGeom>
            <a:avLst/>
            <a:gdLst/>
            <a:ahLst/>
            <a:cxnLst/>
            <a:rect l="l" t="t" r="r" b="b"/>
            <a:pathLst>
              <a:path w="1098841" h="1098841">
                <a:moveTo>
                  <a:pt x="0" y="0"/>
                </a:moveTo>
                <a:lnTo>
                  <a:pt x="1098841" y="0"/>
                </a:lnTo>
                <a:lnTo>
                  <a:pt x="1098841" y="1098841"/>
                </a:lnTo>
                <a:lnTo>
                  <a:pt x="0" y="109884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nb-NO"/>
          </a:p>
        </p:txBody>
      </p:sp>
      <p:sp>
        <p:nvSpPr>
          <p:cNvPr id="31" name="Freeform 31"/>
          <p:cNvSpPr/>
          <p:nvPr/>
        </p:nvSpPr>
        <p:spPr>
          <a:xfrm>
            <a:off x="4449063" y="4462651"/>
            <a:ext cx="1084059" cy="1084059"/>
          </a:xfrm>
          <a:custGeom>
            <a:avLst/>
            <a:gdLst/>
            <a:ahLst/>
            <a:cxnLst/>
            <a:rect l="l" t="t" r="r" b="b"/>
            <a:pathLst>
              <a:path w="1084059" h="1084059">
                <a:moveTo>
                  <a:pt x="0" y="0"/>
                </a:moveTo>
                <a:lnTo>
                  <a:pt x="1084059" y="0"/>
                </a:lnTo>
                <a:lnTo>
                  <a:pt x="1084059" y="1084059"/>
                </a:lnTo>
                <a:lnTo>
                  <a:pt x="0" y="108405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nb-NO"/>
          </a:p>
        </p:txBody>
      </p:sp>
      <p:sp>
        <p:nvSpPr>
          <p:cNvPr id="32" name="Freeform 32"/>
          <p:cNvSpPr/>
          <p:nvPr/>
        </p:nvSpPr>
        <p:spPr>
          <a:xfrm>
            <a:off x="5705159" y="4450442"/>
            <a:ext cx="1096268" cy="1096268"/>
          </a:xfrm>
          <a:custGeom>
            <a:avLst/>
            <a:gdLst/>
            <a:ahLst/>
            <a:cxnLst/>
            <a:rect l="l" t="t" r="r" b="b"/>
            <a:pathLst>
              <a:path w="1096268" h="1096268">
                <a:moveTo>
                  <a:pt x="0" y="0"/>
                </a:moveTo>
                <a:lnTo>
                  <a:pt x="1096268" y="0"/>
                </a:lnTo>
                <a:lnTo>
                  <a:pt x="1096268" y="1096268"/>
                </a:lnTo>
                <a:lnTo>
                  <a:pt x="0" y="1096268"/>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nb-NO"/>
          </a:p>
        </p:txBody>
      </p:sp>
      <p:sp>
        <p:nvSpPr>
          <p:cNvPr id="33" name="Freeform 33"/>
          <p:cNvSpPr/>
          <p:nvPr/>
        </p:nvSpPr>
        <p:spPr>
          <a:xfrm>
            <a:off x="3279818" y="4462651"/>
            <a:ext cx="1084059" cy="1084059"/>
          </a:xfrm>
          <a:custGeom>
            <a:avLst/>
            <a:gdLst/>
            <a:ahLst/>
            <a:cxnLst/>
            <a:rect l="l" t="t" r="r" b="b"/>
            <a:pathLst>
              <a:path w="1084059" h="1084059">
                <a:moveTo>
                  <a:pt x="0" y="0"/>
                </a:moveTo>
                <a:lnTo>
                  <a:pt x="1084059" y="0"/>
                </a:lnTo>
                <a:lnTo>
                  <a:pt x="1084059" y="1084059"/>
                </a:lnTo>
                <a:lnTo>
                  <a:pt x="0" y="108405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nb-NO"/>
          </a:p>
        </p:txBody>
      </p:sp>
      <p:sp>
        <p:nvSpPr>
          <p:cNvPr id="34" name="Freeform 34"/>
          <p:cNvSpPr/>
          <p:nvPr/>
        </p:nvSpPr>
        <p:spPr>
          <a:xfrm>
            <a:off x="770631" y="4470110"/>
            <a:ext cx="1076600" cy="1076600"/>
          </a:xfrm>
          <a:custGeom>
            <a:avLst/>
            <a:gdLst/>
            <a:ahLst/>
            <a:cxnLst/>
            <a:rect l="l" t="t" r="r" b="b"/>
            <a:pathLst>
              <a:path w="1076600" h="1076600">
                <a:moveTo>
                  <a:pt x="0" y="0"/>
                </a:moveTo>
                <a:lnTo>
                  <a:pt x="1076600" y="0"/>
                </a:lnTo>
                <a:lnTo>
                  <a:pt x="1076600" y="1076600"/>
                </a:lnTo>
                <a:lnTo>
                  <a:pt x="0" y="107660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nb-NO"/>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000" y="3760951"/>
            <a:ext cx="1345164" cy="1345164"/>
          </a:xfrm>
          <a:custGeom>
            <a:avLst/>
            <a:gdLst/>
            <a:ahLst/>
            <a:cxnLst/>
            <a:rect l="l" t="t" r="r" b="b"/>
            <a:pathLst>
              <a:path w="1345164" h="1345164">
                <a:moveTo>
                  <a:pt x="0" y="0"/>
                </a:moveTo>
                <a:lnTo>
                  <a:pt x="1345164" y="0"/>
                </a:lnTo>
                <a:lnTo>
                  <a:pt x="1345164" y="1345165"/>
                </a:lnTo>
                <a:lnTo>
                  <a:pt x="0" y="1345165"/>
                </a:lnTo>
                <a:lnTo>
                  <a:pt x="0" y="0"/>
                </a:lnTo>
                <a:close/>
              </a:path>
            </a:pathLst>
          </a:custGeom>
          <a:blipFill>
            <a:blip r:embed="rId2"/>
            <a:stretch>
              <a:fillRect/>
            </a:stretch>
          </a:blipFill>
        </p:spPr>
        <p:txBody>
          <a:bodyPr/>
          <a:lstStyle/>
          <a:p>
            <a:endParaRPr lang="nb-NO"/>
          </a:p>
        </p:txBody>
      </p:sp>
      <p:sp>
        <p:nvSpPr>
          <p:cNvPr id="3" name="Freeform 3"/>
          <p:cNvSpPr/>
          <p:nvPr/>
        </p:nvSpPr>
        <p:spPr>
          <a:xfrm>
            <a:off x="756000" y="5368902"/>
            <a:ext cx="1345164" cy="1345164"/>
          </a:xfrm>
          <a:custGeom>
            <a:avLst/>
            <a:gdLst/>
            <a:ahLst/>
            <a:cxnLst/>
            <a:rect l="l" t="t" r="r" b="b"/>
            <a:pathLst>
              <a:path w="1345164" h="1345164">
                <a:moveTo>
                  <a:pt x="0" y="0"/>
                </a:moveTo>
                <a:lnTo>
                  <a:pt x="1345164" y="0"/>
                </a:lnTo>
                <a:lnTo>
                  <a:pt x="1345164" y="1345165"/>
                </a:lnTo>
                <a:lnTo>
                  <a:pt x="0" y="1345165"/>
                </a:lnTo>
                <a:lnTo>
                  <a:pt x="0" y="0"/>
                </a:lnTo>
                <a:close/>
              </a:path>
            </a:pathLst>
          </a:custGeom>
          <a:blipFill>
            <a:blip r:embed="rId3"/>
            <a:stretch>
              <a:fillRect/>
            </a:stretch>
          </a:blipFill>
        </p:spPr>
        <p:txBody>
          <a:bodyPr/>
          <a:lstStyle/>
          <a:p>
            <a:endParaRPr lang="nb-NO"/>
          </a:p>
        </p:txBody>
      </p:sp>
      <p:sp>
        <p:nvSpPr>
          <p:cNvPr id="4" name="Freeform 4"/>
          <p:cNvSpPr/>
          <p:nvPr/>
        </p:nvSpPr>
        <p:spPr>
          <a:xfrm>
            <a:off x="756000" y="6980767"/>
            <a:ext cx="1335071" cy="1335071"/>
          </a:xfrm>
          <a:custGeom>
            <a:avLst/>
            <a:gdLst/>
            <a:ahLst/>
            <a:cxnLst/>
            <a:rect l="l" t="t" r="r" b="b"/>
            <a:pathLst>
              <a:path w="1335071" h="1335071">
                <a:moveTo>
                  <a:pt x="0" y="0"/>
                </a:moveTo>
                <a:lnTo>
                  <a:pt x="1335071" y="0"/>
                </a:lnTo>
                <a:lnTo>
                  <a:pt x="1335071" y="1335071"/>
                </a:lnTo>
                <a:lnTo>
                  <a:pt x="0" y="1335071"/>
                </a:lnTo>
                <a:lnTo>
                  <a:pt x="0" y="0"/>
                </a:lnTo>
                <a:close/>
              </a:path>
            </a:pathLst>
          </a:custGeom>
          <a:blipFill>
            <a:blip r:embed="rId4"/>
            <a:stretch>
              <a:fillRect/>
            </a:stretch>
          </a:blipFill>
        </p:spPr>
        <p:txBody>
          <a:bodyPr/>
          <a:lstStyle/>
          <a:p>
            <a:endParaRPr lang="nb-NO"/>
          </a:p>
        </p:txBody>
      </p:sp>
      <p:sp>
        <p:nvSpPr>
          <p:cNvPr id="5" name="Freeform 5"/>
          <p:cNvSpPr/>
          <p:nvPr/>
        </p:nvSpPr>
        <p:spPr>
          <a:xfrm>
            <a:off x="766094" y="8582538"/>
            <a:ext cx="1324977" cy="1324977"/>
          </a:xfrm>
          <a:custGeom>
            <a:avLst/>
            <a:gdLst/>
            <a:ahLst/>
            <a:cxnLst/>
            <a:rect l="l" t="t" r="r" b="b"/>
            <a:pathLst>
              <a:path w="1324977" h="1324977">
                <a:moveTo>
                  <a:pt x="0" y="0"/>
                </a:moveTo>
                <a:lnTo>
                  <a:pt x="1324977" y="0"/>
                </a:lnTo>
                <a:lnTo>
                  <a:pt x="1324977" y="1324977"/>
                </a:lnTo>
                <a:lnTo>
                  <a:pt x="0" y="1324977"/>
                </a:lnTo>
                <a:lnTo>
                  <a:pt x="0" y="0"/>
                </a:lnTo>
                <a:close/>
              </a:path>
            </a:pathLst>
          </a:custGeom>
          <a:blipFill>
            <a:blip r:embed="rId5"/>
            <a:stretch>
              <a:fillRect/>
            </a:stretch>
          </a:blipFill>
        </p:spPr>
        <p:txBody>
          <a:bodyPr/>
          <a:lstStyle/>
          <a:p>
            <a:endParaRPr lang="nb-NO"/>
          </a:p>
        </p:txBody>
      </p:sp>
      <p:sp>
        <p:nvSpPr>
          <p:cNvPr id="6" name="TextBox 6"/>
          <p:cNvSpPr txBox="1"/>
          <p:nvPr/>
        </p:nvSpPr>
        <p:spPr>
          <a:xfrm>
            <a:off x="756000" y="1052665"/>
            <a:ext cx="3250438"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Prioriterte mål</a:t>
            </a:r>
          </a:p>
        </p:txBody>
      </p:sp>
      <p:sp>
        <p:nvSpPr>
          <p:cNvPr id="7" name="TextBox 7"/>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Bærekraft</a:t>
            </a:r>
          </a:p>
        </p:txBody>
      </p:sp>
      <p:sp>
        <p:nvSpPr>
          <p:cNvPr id="8" name="TextBox 8"/>
          <p:cNvSpPr txBox="1"/>
          <p:nvPr/>
        </p:nvSpPr>
        <p:spPr>
          <a:xfrm>
            <a:off x="2626779" y="5321277"/>
            <a:ext cx="4167128" cy="211963"/>
          </a:xfrm>
          <a:prstGeom prst="rect">
            <a:avLst/>
          </a:prstGeom>
        </p:spPr>
        <p:txBody>
          <a:bodyPr lIns="0" tIns="0" rIns="0" bIns="0" rtlCol="0" anchor="t">
            <a:spAutoFit/>
          </a:bodyPr>
          <a:lstStyle/>
          <a:p>
            <a:pPr>
              <a:lnSpc>
                <a:spcPts val="1825"/>
              </a:lnSpc>
            </a:pPr>
            <a:r>
              <a:rPr lang="en-US" sz="1099">
                <a:solidFill>
                  <a:srgbClr val="2E5C8E"/>
                </a:solidFill>
                <a:latin typeface="Open Sans 1 Bold Italics"/>
              </a:rPr>
              <a:t>Mål 11: Bærekraftige byer og samfunn:</a:t>
            </a:r>
          </a:p>
        </p:txBody>
      </p:sp>
      <p:sp>
        <p:nvSpPr>
          <p:cNvPr id="9" name="TextBox 9"/>
          <p:cNvSpPr txBox="1"/>
          <p:nvPr/>
        </p:nvSpPr>
        <p:spPr>
          <a:xfrm>
            <a:off x="2626779" y="5683473"/>
            <a:ext cx="4177221" cy="753110"/>
          </a:xfrm>
          <a:prstGeom prst="rect">
            <a:avLst/>
          </a:prstGeom>
        </p:spPr>
        <p:txBody>
          <a:bodyPr lIns="0" tIns="0" rIns="0" bIns="0" rtlCol="0" anchor="t">
            <a:spAutoFit/>
          </a:bodyPr>
          <a:lstStyle/>
          <a:p>
            <a:pPr>
              <a:lnSpc>
                <a:spcPts val="1539"/>
              </a:lnSpc>
              <a:spcBef>
                <a:spcPct val="0"/>
              </a:spcBef>
            </a:pPr>
            <a:r>
              <a:rPr lang="en-US" sz="1099" dirty="0">
                <a:solidFill>
                  <a:srgbClr val="2E5C8E"/>
                </a:solidFill>
                <a:latin typeface="Open Sans 1"/>
              </a:rPr>
              <a:t>Vi jobber for å </a:t>
            </a:r>
            <a:r>
              <a:rPr lang="en-US" sz="1099" dirty="0" err="1">
                <a:solidFill>
                  <a:srgbClr val="2E5C8E"/>
                </a:solidFill>
                <a:latin typeface="Open Sans 1"/>
              </a:rPr>
              <a:t>skape</a:t>
            </a:r>
            <a:r>
              <a:rPr lang="en-US" sz="1099" dirty="0">
                <a:solidFill>
                  <a:srgbClr val="2E5C8E"/>
                </a:solidFill>
                <a:latin typeface="Open Sans 1"/>
              </a:rPr>
              <a:t> </a:t>
            </a:r>
            <a:r>
              <a:rPr lang="en-US" sz="1099" dirty="0" err="1">
                <a:solidFill>
                  <a:srgbClr val="2E5C8E"/>
                </a:solidFill>
                <a:latin typeface="Open Sans 1"/>
              </a:rPr>
              <a:t>sunne</a:t>
            </a:r>
            <a:r>
              <a:rPr lang="en-US" sz="1099" dirty="0">
                <a:solidFill>
                  <a:srgbClr val="2E5C8E"/>
                </a:solidFill>
                <a:latin typeface="Open Sans 1"/>
              </a:rPr>
              <a:t>, </a:t>
            </a:r>
            <a:r>
              <a:rPr lang="en-US" sz="1099" dirty="0" err="1">
                <a:solidFill>
                  <a:srgbClr val="2E5C8E"/>
                </a:solidFill>
                <a:latin typeface="Open Sans 1"/>
              </a:rPr>
              <a:t>trygge</a:t>
            </a:r>
            <a:r>
              <a:rPr lang="en-US" sz="1099" dirty="0">
                <a:solidFill>
                  <a:srgbClr val="2E5C8E"/>
                </a:solidFill>
                <a:latin typeface="Open Sans 1"/>
              </a:rPr>
              <a:t>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bærekraftige</a:t>
            </a:r>
            <a:r>
              <a:rPr lang="en-US" sz="1099" dirty="0">
                <a:solidFill>
                  <a:srgbClr val="2E5C8E"/>
                </a:solidFill>
                <a:latin typeface="Open Sans 1"/>
              </a:rPr>
              <a:t> </a:t>
            </a:r>
            <a:r>
              <a:rPr lang="en-US" sz="1099" dirty="0" err="1">
                <a:solidFill>
                  <a:srgbClr val="2E5C8E"/>
                </a:solidFill>
                <a:latin typeface="Open Sans 1"/>
              </a:rPr>
              <a:t>miljøer</a:t>
            </a:r>
            <a:r>
              <a:rPr lang="en-US" sz="1099" dirty="0">
                <a:solidFill>
                  <a:srgbClr val="2E5C8E"/>
                </a:solidFill>
                <a:latin typeface="Open Sans 1"/>
              </a:rPr>
              <a:t>. </a:t>
            </a:r>
            <a:r>
              <a:rPr lang="en-US" sz="1099" dirty="0" err="1">
                <a:solidFill>
                  <a:srgbClr val="2E5C8E"/>
                </a:solidFill>
                <a:latin typeface="Open Sans 1"/>
              </a:rPr>
              <a:t>Vår</a:t>
            </a:r>
            <a:r>
              <a:rPr lang="en-US" sz="1099" dirty="0">
                <a:solidFill>
                  <a:srgbClr val="2E5C8E"/>
                </a:solidFill>
                <a:latin typeface="Open Sans 1"/>
              </a:rPr>
              <a:t> </a:t>
            </a:r>
            <a:r>
              <a:rPr lang="en-US" sz="1099" dirty="0" err="1">
                <a:solidFill>
                  <a:srgbClr val="2E5C8E"/>
                </a:solidFill>
                <a:latin typeface="Open Sans 1"/>
              </a:rPr>
              <a:t>rolle</a:t>
            </a:r>
            <a:r>
              <a:rPr lang="en-US" sz="1099" dirty="0">
                <a:solidFill>
                  <a:srgbClr val="2E5C8E"/>
                </a:solidFill>
                <a:latin typeface="Open Sans 1"/>
              </a:rPr>
              <a:t> er å </a:t>
            </a:r>
            <a:r>
              <a:rPr lang="en-US" sz="1099" dirty="0" err="1">
                <a:solidFill>
                  <a:srgbClr val="2E5C8E"/>
                </a:solidFill>
                <a:latin typeface="Open Sans 1"/>
              </a:rPr>
              <a:t>bidra</a:t>
            </a:r>
            <a:r>
              <a:rPr lang="en-US" sz="1099" dirty="0">
                <a:solidFill>
                  <a:srgbClr val="2E5C8E"/>
                </a:solidFill>
                <a:latin typeface="Open Sans 1"/>
              </a:rPr>
              <a:t> </a:t>
            </a:r>
            <a:r>
              <a:rPr lang="en-US" sz="1099" dirty="0" err="1">
                <a:solidFill>
                  <a:srgbClr val="2E5C8E"/>
                </a:solidFill>
                <a:latin typeface="Open Sans 1"/>
              </a:rPr>
              <a:t>til</a:t>
            </a:r>
            <a:r>
              <a:rPr lang="en-US" sz="1099" dirty="0">
                <a:solidFill>
                  <a:srgbClr val="2E5C8E"/>
                </a:solidFill>
                <a:latin typeface="Open Sans 1"/>
              </a:rPr>
              <a:t> </a:t>
            </a:r>
            <a:r>
              <a:rPr lang="en-US" sz="1099" dirty="0" err="1">
                <a:solidFill>
                  <a:srgbClr val="2E5C8E"/>
                </a:solidFill>
                <a:latin typeface="Open Sans 1"/>
              </a:rPr>
              <a:t>utviklingen</a:t>
            </a:r>
            <a:r>
              <a:rPr lang="en-US" sz="1099" dirty="0">
                <a:solidFill>
                  <a:srgbClr val="2E5C8E"/>
                </a:solidFill>
                <a:latin typeface="Open Sans 1"/>
              </a:rPr>
              <a:t> av byer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samfunn</a:t>
            </a:r>
            <a:r>
              <a:rPr lang="en-US" sz="1099" dirty="0">
                <a:solidFill>
                  <a:srgbClr val="2E5C8E"/>
                </a:solidFill>
                <a:latin typeface="Open Sans 1"/>
              </a:rPr>
              <a:t> </a:t>
            </a:r>
            <a:r>
              <a:rPr lang="en-US" sz="1099" dirty="0" err="1">
                <a:solidFill>
                  <a:srgbClr val="2E5C8E"/>
                </a:solidFill>
                <a:latin typeface="Open Sans 1"/>
              </a:rPr>
              <a:t>som</a:t>
            </a:r>
            <a:r>
              <a:rPr lang="en-US" sz="1099" dirty="0">
                <a:solidFill>
                  <a:srgbClr val="2E5C8E"/>
                </a:solidFill>
                <a:latin typeface="Open Sans 1"/>
              </a:rPr>
              <a:t> er </a:t>
            </a:r>
            <a:r>
              <a:rPr lang="en-US" sz="1099" dirty="0" err="1">
                <a:solidFill>
                  <a:srgbClr val="2E5C8E"/>
                </a:solidFill>
                <a:latin typeface="Open Sans 1"/>
              </a:rPr>
              <a:t>inkluderende</a:t>
            </a:r>
            <a:r>
              <a:rPr lang="en-US" sz="1099" dirty="0">
                <a:solidFill>
                  <a:srgbClr val="2E5C8E"/>
                </a:solidFill>
                <a:latin typeface="Open Sans 1"/>
              </a:rPr>
              <a:t>, </a:t>
            </a:r>
            <a:r>
              <a:rPr lang="en-US" sz="1099" dirty="0" err="1">
                <a:solidFill>
                  <a:srgbClr val="2E5C8E"/>
                </a:solidFill>
                <a:latin typeface="Open Sans 1"/>
              </a:rPr>
              <a:t>sikre</a:t>
            </a:r>
            <a:r>
              <a:rPr lang="en-US" sz="1099" dirty="0">
                <a:solidFill>
                  <a:srgbClr val="2E5C8E"/>
                </a:solidFill>
                <a:latin typeface="Open Sans 1"/>
              </a:rPr>
              <a:t>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tilpasset</a:t>
            </a:r>
            <a:r>
              <a:rPr lang="en-US" sz="1099" dirty="0">
                <a:solidFill>
                  <a:srgbClr val="2E5C8E"/>
                </a:solidFill>
                <a:latin typeface="Open Sans 1"/>
              </a:rPr>
              <a:t> </a:t>
            </a:r>
            <a:r>
              <a:rPr lang="en-US" sz="1099" dirty="0" err="1">
                <a:solidFill>
                  <a:srgbClr val="2E5C8E"/>
                </a:solidFill>
                <a:latin typeface="Open Sans 1"/>
              </a:rPr>
              <a:t>miljømessige</a:t>
            </a:r>
            <a:r>
              <a:rPr lang="en-US" sz="1099" dirty="0">
                <a:solidFill>
                  <a:srgbClr val="2E5C8E"/>
                </a:solidFill>
                <a:latin typeface="Open Sans 1"/>
              </a:rPr>
              <a:t> </a:t>
            </a:r>
            <a:r>
              <a:rPr lang="en-US" sz="1099" dirty="0" err="1">
                <a:solidFill>
                  <a:srgbClr val="2E5C8E"/>
                </a:solidFill>
                <a:latin typeface="Open Sans 1"/>
              </a:rPr>
              <a:t>hensyn</a:t>
            </a:r>
            <a:r>
              <a:rPr lang="en-US" sz="1099" dirty="0">
                <a:solidFill>
                  <a:srgbClr val="2E5C8E"/>
                </a:solidFill>
                <a:latin typeface="Open Sans 1"/>
              </a:rPr>
              <a:t> </a:t>
            </a:r>
            <a:r>
              <a:rPr lang="en-US" sz="1099" dirty="0" err="1">
                <a:solidFill>
                  <a:srgbClr val="2E5C8E"/>
                </a:solidFill>
                <a:latin typeface="Open Sans 1"/>
              </a:rPr>
              <a:t>gjennom</a:t>
            </a:r>
            <a:r>
              <a:rPr lang="en-US" sz="1099" dirty="0">
                <a:solidFill>
                  <a:srgbClr val="2E5C8E"/>
                </a:solidFill>
                <a:latin typeface="Open Sans 1"/>
              </a:rPr>
              <a:t> </a:t>
            </a:r>
            <a:r>
              <a:rPr lang="en-US" sz="1099" dirty="0" err="1">
                <a:solidFill>
                  <a:srgbClr val="2E5C8E"/>
                </a:solidFill>
                <a:latin typeface="Open Sans 1"/>
              </a:rPr>
              <a:t>våre</a:t>
            </a:r>
            <a:r>
              <a:rPr lang="en-US" sz="1099" dirty="0">
                <a:solidFill>
                  <a:srgbClr val="2E5C8E"/>
                </a:solidFill>
                <a:latin typeface="Open Sans 1"/>
              </a:rPr>
              <a:t> </a:t>
            </a:r>
            <a:r>
              <a:rPr lang="en-US" sz="1099" dirty="0" err="1">
                <a:solidFill>
                  <a:srgbClr val="2E5C8E"/>
                </a:solidFill>
                <a:latin typeface="Open Sans 1"/>
              </a:rPr>
              <a:t>bærekraftige</a:t>
            </a:r>
            <a:r>
              <a:rPr lang="en-US" sz="1099" dirty="0">
                <a:solidFill>
                  <a:srgbClr val="2E5C8E"/>
                </a:solidFill>
                <a:latin typeface="Open Sans 1"/>
              </a:rPr>
              <a:t>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varige</a:t>
            </a:r>
            <a:r>
              <a:rPr lang="en-US" sz="1099" dirty="0">
                <a:solidFill>
                  <a:srgbClr val="2E5C8E"/>
                </a:solidFill>
                <a:latin typeface="Open Sans 1"/>
              </a:rPr>
              <a:t> </a:t>
            </a:r>
            <a:r>
              <a:rPr lang="en-US" sz="1099" dirty="0" err="1">
                <a:solidFill>
                  <a:srgbClr val="2E5C8E"/>
                </a:solidFill>
                <a:latin typeface="Open Sans 1"/>
              </a:rPr>
              <a:t>byggeløsninger</a:t>
            </a:r>
            <a:r>
              <a:rPr lang="en-US" sz="1099" dirty="0">
                <a:solidFill>
                  <a:srgbClr val="2E5C8E"/>
                </a:solidFill>
                <a:latin typeface="Open Sans 1"/>
              </a:rPr>
              <a:t>.</a:t>
            </a:r>
          </a:p>
        </p:txBody>
      </p:sp>
      <p:sp>
        <p:nvSpPr>
          <p:cNvPr id="10" name="TextBox 10"/>
          <p:cNvSpPr txBox="1"/>
          <p:nvPr/>
        </p:nvSpPr>
        <p:spPr>
          <a:xfrm>
            <a:off x="2626779" y="3713326"/>
            <a:ext cx="4177221" cy="211963"/>
          </a:xfrm>
          <a:prstGeom prst="rect">
            <a:avLst/>
          </a:prstGeom>
        </p:spPr>
        <p:txBody>
          <a:bodyPr lIns="0" tIns="0" rIns="0" bIns="0" rtlCol="0" anchor="t">
            <a:spAutoFit/>
          </a:bodyPr>
          <a:lstStyle/>
          <a:p>
            <a:pPr>
              <a:lnSpc>
                <a:spcPts val="1825"/>
              </a:lnSpc>
            </a:pPr>
            <a:r>
              <a:rPr lang="en-US" sz="1099">
                <a:solidFill>
                  <a:srgbClr val="2E5C8E"/>
                </a:solidFill>
                <a:latin typeface="Open Sans 1 Bold Italics"/>
              </a:rPr>
              <a:t>Mål 7: Ren og rimelig energi:</a:t>
            </a:r>
          </a:p>
        </p:txBody>
      </p:sp>
      <p:sp>
        <p:nvSpPr>
          <p:cNvPr id="11" name="TextBox 11"/>
          <p:cNvSpPr txBox="1"/>
          <p:nvPr/>
        </p:nvSpPr>
        <p:spPr>
          <a:xfrm>
            <a:off x="2626779" y="4075522"/>
            <a:ext cx="4177221" cy="943691"/>
          </a:xfrm>
          <a:prstGeom prst="rect">
            <a:avLst/>
          </a:prstGeom>
        </p:spPr>
        <p:txBody>
          <a:bodyPr lIns="0" tIns="0" rIns="0" bIns="0" rtlCol="0" anchor="t">
            <a:spAutoFit/>
          </a:bodyPr>
          <a:lstStyle/>
          <a:p>
            <a:pPr>
              <a:lnSpc>
                <a:spcPts val="1535"/>
              </a:lnSpc>
              <a:spcBef>
                <a:spcPct val="0"/>
              </a:spcBef>
            </a:pPr>
            <a:r>
              <a:rPr lang="en-US" sz="1096">
                <a:solidFill>
                  <a:srgbClr val="2E5C8E"/>
                </a:solidFill>
                <a:latin typeface="Open Sans 1"/>
              </a:rPr>
              <a:t>Vi er forpliktet til å tilby energieffektive ventilasjonsløsninger som ikke bare reduserer energiforbruket, men også fremmer overgangen til ren og fornybar energi. Ved å tilby bærekraftige alternativer, bidrar vi til å sikre en mer bærekraftig energitilgang og redusere miljøpåvirkningen.</a:t>
            </a:r>
          </a:p>
        </p:txBody>
      </p:sp>
      <p:sp>
        <p:nvSpPr>
          <p:cNvPr id="12" name="TextBox 12"/>
          <p:cNvSpPr txBox="1"/>
          <p:nvPr/>
        </p:nvSpPr>
        <p:spPr>
          <a:xfrm>
            <a:off x="2616685" y="6933142"/>
            <a:ext cx="4177221" cy="211963"/>
          </a:xfrm>
          <a:prstGeom prst="rect">
            <a:avLst/>
          </a:prstGeom>
        </p:spPr>
        <p:txBody>
          <a:bodyPr lIns="0" tIns="0" rIns="0" bIns="0" rtlCol="0" anchor="t">
            <a:spAutoFit/>
          </a:bodyPr>
          <a:lstStyle/>
          <a:p>
            <a:pPr>
              <a:lnSpc>
                <a:spcPts val="1825"/>
              </a:lnSpc>
            </a:pPr>
            <a:r>
              <a:rPr lang="en-US" sz="1099">
                <a:solidFill>
                  <a:srgbClr val="2E5C8E"/>
                </a:solidFill>
                <a:latin typeface="Open Sans 1 Bold Italics"/>
              </a:rPr>
              <a:t>Mål 12: Ansvarlig forbruk og produksjon:</a:t>
            </a:r>
          </a:p>
        </p:txBody>
      </p:sp>
      <p:sp>
        <p:nvSpPr>
          <p:cNvPr id="13" name="TextBox 13"/>
          <p:cNvSpPr txBox="1"/>
          <p:nvPr/>
        </p:nvSpPr>
        <p:spPr>
          <a:xfrm>
            <a:off x="2616685" y="7295337"/>
            <a:ext cx="4177221" cy="943610"/>
          </a:xfrm>
          <a:prstGeom prst="rect">
            <a:avLst/>
          </a:prstGeom>
        </p:spPr>
        <p:txBody>
          <a:bodyPr lIns="0" tIns="0" rIns="0" bIns="0" rtlCol="0" anchor="t">
            <a:spAutoFit/>
          </a:bodyPr>
          <a:lstStyle/>
          <a:p>
            <a:pPr>
              <a:lnSpc>
                <a:spcPts val="1539"/>
              </a:lnSpc>
              <a:spcBef>
                <a:spcPct val="0"/>
              </a:spcBef>
            </a:pPr>
            <a:r>
              <a:rPr lang="en-US" sz="1099" dirty="0" err="1">
                <a:solidFill>
                  <a:srgbClr val="2E5C8E"/>
                </a:solidFill>
                <a:latin typeface="Open Sans 1"/>
              </a:rPr>
              <a:t>Vår</a:t>
            </a:r>
            <a:r>
              <a:rPr lang="en-US" sz="1099" dirty="0">
                <a:solidFill>
                  <a:srgbClr val="2E5C8E"/>
                </a:solidFill>
                <a:latin typeface="Open Sans 1"/>
              </a:rPr>
              <a:t> </a:t>
            </a:r>
            <a:r>
              <a:rPr lang="en-US" sz="1099" dirty="0" err="1">
                <a:solidFill>
                  <a:srgbClr val="2E5C8E"/>
                </a:solidFill>
                <a:latin typeface="Open Sans 1"/>
              </a:rPr>
              <a:t>tilnærming</a:t>
            </a:r>
            <a:r>
              <a:rPr lang="en-US" sz="1099" dirty="0">
                <a:solidFill>
                  <a:srgbClr val="2E5C8E"/>
                </a:solidFill>
                <a:latin typeface="Open Sans 1"/>
              </a:rPr>
              <a:t> </a:t>
            </a:r>
            <a:r>
              <a:rPr lang="en-US" sz="1099" dirty="0" err="1">
                <a:solidFill>
                  <a:srgbClr val="2E5C8E"/>
                </a:solidFill>
                <a:latin typeface="Open Sans 1"/>
              </a:rPr>
              <a:t>fokuserer</a:t>
            </a:r>
            <a:r>
              <a:rPr lang="en-US" sz="1099" dirty="0">
                <a:solidFill>
                  <a:srgbClr val="2E5C8E"/>
                </a:solidFill>
                <a:latin typeface="Open Sans 1"/>
              </a:rPr>
              <a:t> på å </a:t>
            </a:r>
            <a:r>
              <a:rPr lang="en-US" sz="1099" dirty="0" err="1">
                <a:solidFill>
                  <a:srgbClr val="2E5C8E"/>
                </a:solidFill>
                <a:latin typeface="Open Sans 1"/>
              </a:rPr>
              <a:t>minimere</a:t>
            </a:r>
            <a:r>
              <a:rPr lang="en-US" sz="1099" dirty="0">
                <a:solidFill>
                  <a:srgbClr val="2E5C8E"/>
                </a:solidFill>
                <a:latin typeface="Open Sans 1"/>
              </a:rPr>
              <a:t> </a:t>
            </a:r>
            <a:r>
              <a:rPr lang="en-US" sz="1099" dirty="0" err="1">
                <a:solidFill>
                  <a:srgbClr val="2E5C8E"/>
                </a:solidFill>
                <a:latin typeface="Open Sans 1"/>
              </a:rPr>
              <a:t>avfall</a:t>
            </a:r>
            <a:r>
              <a:rPr lang="en-US" sz="1099" dirty="0">
                <a:solidFill>
                  <a:srgbClr val="2E5C8E"/>
                </a:solidFill>
                <a:latin typeface="Open Sans 1"/>
              </a:rPr>
              <a:t>, </a:t>
            </a:r>
            <a:r>
              <a:rPr lang="en-US" sz="1099" dirty="0" err="1">
                <a:solidFill>
                  <a:srgbClr val="2E5C8E"/>
                </a:solidFill>
                <a:latin typeface="Open Sans 1"/>
              </a:rPr>
              <a:t>optimalisere</a:t>
            </a:r>
            <a:r>
              <a:rPr lang="en-US" sz="1099" dirty="0">
                <a:solidFill>
                  <a:srgbClr val="2E5C8E"/>
                </a:solidFill>
                <a:latin typeface="Open Sans 1"/>
              </a:rPr>
              <a:t> </a:t>
            </a:r>
            <a:r>
              <a:rPr lang="en-US" sz="1099" dirty="0" err="1">
                <a:solidFill>
                  <a:srgbClr val="2E5C8E"/>
                </a:solidFill>
                <a:latin typeface="Open Sans 1"/>
              </a:rPr>
              <a:t>ressursbruk</a:t>
            </a:r>
            <a:r>
              <a:rPr lang="en-US" sz="1099" dirty="0">
                <a:solidFill>
                  <a:srgbClr val="2E5C8E"/>
                </a:solidFill>
                <a:latin typeface="Open Sans 1"/>
              </a:rPr>
              <a:t>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fremme</a:t>
            </a:r>
            <a:r>
              <a:rPr lang="en-US" sz="1099" dirty="0">
                <a:solidFill>
                  <a:srgbClr val="2E5C8E"/>
                </a:solidFill>
                <a:latin typeface="Open Sans 1"/>
              </a:rPr>
              <a:t> </a:t>
            </a:r>
            <a:r>
              <a:rPr lang="en-US" sz="1099" dirty="0" err="1">
                <a:solidFill>
                  <a:srgbClr val="2E5C8E"/>
                </a:solidFill>
                <a:latin typeface="Open Sans 1"/>
              </a:rPr>
              <a:t>bærekraftig</a:t>
            </a:r>
            <a:r>
              <a:rPr lang="en-US" sz="1099" dirty="0">
                <a:solidFill>
                  <a:srgbClr val="2E5C8E"/>
                </a:solidFill>
                <a:latin typeface="Open Sans 1"/>
              </a:rPr>
              <a:t> </a:t>
            </a:r>
            <a:r>
              <a:rPr lang="en-US" sz="1099" dirty="0" err="1">
                <a:solidFill>
                  <a:srgbClr val="2E5C8E"/>
                </a:solidFill>
                <a:latin typeface="Open Sans 1"/>
              </a:rPr>
              <a:t>materialvalg</a:t>
            </a:r>
            <a:r>
              <a:rPr lang="en-US" sz="1099" dirty="0">
                <a:solidFill>
                  <a:srgbClr val="2E5C8E"/>
                </a:solidFill>
                <a:latin typeface="Open Sans 1"/>
              </a:rPr>
              <a:t> </a:t>
            </a:r>
            <a:r>
              <a:rPr lang="en-US" sz="1099" dirty="0" err="1">
                <a:solidFill>
                  <a:srgbClr val="2E5C8E"/>
                </a:solidFill>
                <a:latin typeface="Open Sans 1"/>
              </a:rPr>
              <a:t>gjennom</a:t>
            </a:r>
            <a:r>
              <a:rPr lang="en-US" sz="1099" dirty="0">
                <a:solidFill>
                  <a:srgbClr val="2E5C8E"/>
                </a:solidFill>
                <a:latin typeface="Open Sans 1"/>
              </a:rPr>
              <a:t> hele </a:t>
            </a:r>
            <a:r>
              <a:rPr lang="en-US" sz="1099" dirty="0" err="1">
                <a:solidFill>
                  <a:srgbClr val="2E5C8E"/>
                </a:solidFill>
                <a:latin typeface="Open Sans 1"/>
              </a:rPr>
              <a:t>prosjektets</a:t>
            </a:r>
            <a:r>
              <a:rPr lang="en-US" sz="1099" dirty="0">
                <a:solidFill>
                  <a:srgbClr val="2E5C8E"/>
                </a:solidFill>
                <a:latin typeface="Open Sans 1"/>
              </a:rPr>
              <a:t> </a:t>
            </a:r>
            <a:r>
              <a:rPr lang="en-US" sz="1099" dirty="0" err="1">
                <a:solidFill>
                  <a:srgbClr val="2E5C8E"/>
                </a:solidFill>
                <a:latin typeface="Open Sans 1"/>
              </a:rPr>
              <a:t>levetid</a:t>
            </a:r>
            <a:r>
              <a:rPr lang="en-US" sz="1099" dirty="0">
                <a:solidFill>
                  <a:srgbClr val="2E5C8E"/>
                </a:solidFill>
                <a:latin typeface="Open Sans 1"/>
              </a:rPr>
              <a:t>. Vi tar </a:t>
            </a:r>
            <a:r>
              <a:rPr lang="en-US" sz="1099" dirty="0" err="1">
                <a:solidFill>
                  <a:srgbClr val="2E5C8E"/>
                </a:solidFill>
                <a:latin typeface="Open Sans 1"/>
              </a:rPr>
              <a:t>sikte</a:t>
            </a:r>
            <a:r>
              <a:rPr lang="en-US" sz="1099" dirty="0">
                <a:solidFill>
                  <a:srgbClr val="2E5C8E"/>
                </a:solidFill>
                <a:latin typeface="Open Sans 1"/>
              </a:rPr>
              <a:t> på å </a:t>
            </a:r>
            <a:r>
              <a:rPr lang="en-US" sz="1099" dirty="0" err="1">
                <a:solidFill>
                  <a:srgbClr val="2E5C8E"/>
                </a:solidFill>
                <a:latin typeface="Open Sans 1"/>
              </a:rPr>
              <a:t>være</a:t>
            </a:r>
            <a:r>
              <a:rPr lang="en-US" sz="1099" dirty="0">
                <a:solidFill>
                  <a:srgbClr val="2E5C8E"/>
                </a:solidFill>
                <a:latin typeface="Open Sans 1"/>
              </a:rPr>
              <a:t> en del av </a:t>
            </a:r>
            <a:r>
              <a:rPr lang="en-US" sz="1099" dirty="0" err="1">
                <a:solidFill>
                  <a:srgbClr val="2E5C8E"/>
                </a:solidFill>
                <a:latin typeface="Open Sans 1"/>
              </a:rPr>
              <a:t>løsningen</a:t>
            </a:r>
            <a:r>
              <a:rPr lang="en-US" sz="1099" dirty="0">
                <a:solidFill>
                  <a:srgbClr val="2E5C8E"/>
                </a:solidFill>
                <a:latin typeface="Open Sans 1"/>
              </a:rPr>
              <a:t> </a:t>
            </a:r>
            <a:r>
              <a:rPr lang="en-US" sz="1099" dirty="0" err="1">
                <a:solidFill>
                  <a:srgbClr val="2E5C8E"/>
                </a:solidFill>
                <a:latin typeface="Open Sans 1"/>
              </a:rPr>
              <a:t>gjennom</a:t>
            </a:r>
            <a:r>
              <a:rPr lang="en-US" sz="1099" dirty="0">
                <a:solidFill>
                  <a:srgbClr val="2E5C8E"/>
                </a:solidFill>
                <a:latin typeface="Open Sans 1"/>
              </a:rPr>
              <a:t> en </a:t>
            </a:r>
            <a:r>
              <a:rPr lang="en-US" sz="1099" dirty="0" err="1">
                <a:solidFill>
                  <a:srgbClr val="2E5C8E"/>
                </a:solidFill>
                <a:latin typeface="Open Sans 1"/>
              </a:rPr>
              <a:t>mer</a:t>
            </a:r>
            <a:r>
              <a:rPr lang="en-US" sz="1099" dirty="0">
                <a:solidFill>
                  <a:srgbClr val="2E5C8E"/>
                </a:solidFill>
                <a:latin typeface="Open Sans 1"/>
              </a:rPr>
              <a:t> </a:t>
            </a:r>
            <a:r>
              <a:rPr lang="en-US" sz="1099" dirty="0" err="1">
                <a:solidFill>
                  <a:srgbClr val="2E5C8E"/>
                </a:solidFill>
                <a:latin typeface="Open Sans 1"/>
              </a:rPr>
              <a:t>bærekraftig</a:t>
            </a:r>
            <a:r>
              <a:rPr lang="en-US" sz="1099" dirty="0">
                <a:solidFill>
                  <a:srgbClr val="2E5C8E"/>
                </a:solidFill>
                <a:latin typeface="Open Sans 1"/>
              </a:rPr>
              <a:t> </a:t>
            </a:r>
            <a:r>
              <a:rPr lang="en-US" sz="1099" dirty="0" err="1">
                <a:solidFill>
                  <a:srgbClr val="2E5C8E"/>
                </a:solidFill>
                <a:latin typeface="Open Sans 1"/>
              </a:rPr>
              <a:t>produksjon</a:t>
            </a:r>
            <a:r>
              <a:rPr lang="en-US" sz="1099" dirty="0">
                <a:solidFill>
                  <a:srgbClr val="2E5C8E"/>
                </a:solidFill>
                <a:latin typeface="Open Sans 1"/>
              </a:rPr>
              <a:t>, </a:t>
            </a:r>
            <a:r>
              <a:rPr lang="en-US" sz="1099" dirty="0" err="1">
                <a:solidFill>
                  <a:srgbClr val="2E5C8E"/>
                </a:solidFill>
                <a:latin typeface="Open Sans 1"/>
              </a:rPr>
              <a:t>gjenbruk</a:t>
            </a:r>
            <a:r>
              <a:rPr lang="en-US" sz="1099" dirty="0">
                <a:solidFill>
                  <a:srgbClr val="2E5C8E"/>
                </a:solidFill>
                <a:latin typeface="Open Sans 1"/>
              </a:rPr>
              <a:t> </a:t>
            </a:r>
            <a:r>
              <a:rPr lang="en-US" sz="1099" dirty="0" err="1">
                <a:solidFill>
                  <a:srgbClr val="2E5C8E"/>
                </a:solidFill>
                <a:latin typeface="Open Sans 1"/>
              </a:rPr>
              <a:t>og</a:t>
            </a:r>
            <a:r>
              <a:rPr lang="en-US" sz="1099" dirty="0">
                <a:solidFill>
                  <a:srgbClr val="2E5C8E"/>
                </a:solidFill>
                <a:latin typeface="Open Sans 1"/>
              </a:rPr>
              <a:t> </a:t>
            </a:r>
            <a:r>
              <a:rPr lang="en-US" sz="1099" dirty="0" err="1">
                <a:solidFill>
                  <a:srgbClr val="2E5C8E"/>
                </a:solidFill>
                <a:latin typeface="Open Sans 1"/>
              </a:rPr>
              <a:t>forbruk</a:t>
            </a:r>
            <a:r>
              <a:rPr lang="en-US" sz="1099" dirty="0">
                <a:solidFill>
                  <a:srgbClr val="2E5C8E"/>
                </a:solidFill>
                <a:latin typeface="Open Sans 1"/>
              </a:rPr>
              <a:t> av </a:t>
            </a:r>
            <a:r>
              <a:rPr lang="en-US" sz="1099" dirty="0" err="1">
                <a:solidFill>
                  <a:srgbClr val="2E5C8E"/>
                </a:solidFill>
                <a:latin typeface="Open Sans 1"/>
              </a:rPr>
              <a:t>materialer</a:t>
            </a:r>
            <a:r>
              <a:rPr lang="en-US" sz="1099" dirty="0">
                <a:solidFill>
                  <a:srgbClr val="2E5C8E"/>
                </a:solidFill>
                <a:latin typeface="Open Sans 1"/>
              </a:rPr>
              <a:t>.</a:t>
            </a:r>
          </a:p>
        </p:txBody>
      </p:sp>
      <p:sp>
        <p:nvSpPr>
          <p:cNvPr id="14" name="TextBox 14"/>
          <p:cNvSpPr txBox="1"/>
          <p:nvPr/>
        </p:nvSpPr>
        <p:spPr>
          <a:xfrm>
            <a:off x="756000" y="1683323"/>
            <a:ext cx="6048000" cy="1735924"/>
          </a:xfrm>
          <a:prstGeom prst="rect">
            <a:avLst/>
          </a:prstGeom>
        </p:spPr>
        <p:txBody>
          <a:bodyPr lIns="0" tIns="0" rIns="0" bIns="0" rtlCol="0" anchor="t">
            <a:spAutoFit/>
          </a:bodyPr>
          <a:lstStyle/>
          <a:p>
            <a:pPr>
              <a:lnSpc>
                <a:spcPts val="1680"/>
              </a:lnSpc>
            </a:pPr>
            <a:r>
              <a:rPr lang="en-US" sz="1400" dirty="0">
                <a:solidFill>
                  <a:srgbClr val="05AAEE"/>
                </a:solidFill>
                <a:latin typeface="Open Sans 1"/>
              </a:rPr>
              <a:t>For Lid </a:t>
            </a:r>
            <a:r>
              <a:rPr lang="en-US" sz="1400" dirty="0" err="1">
                <a:solidFill>
                  <a:srgbClr val="05AAEE"/>
                </a:solidFill>
                <a:latin typeface="Open Sans 1"/>
              </a:rPr>
              <a:t>Ventilasjon</a:t>
            </a:r>
            <a:r>
              <a:rPr lang="en-US" sz="1400" dirty="0">
                <a:solidFill>
                  <a:srgbClr val="05AAEE"/>
                </a:solidFill>
                <a:latin typeface="Open Sans 1"/>
              </a:rPr>
              <a:t> er FNs </a:t>
            </a:r>
            <a:r>
              <a:rPr lang="en-US" sz="1400" dirty="0" err="1">
                <a:solidFill>
                  <a:srgbClr val="05AAEE"/>
                </a:solidFill>
                <a:latin typeface="Open Sans 1"/>
              </a:rPr>
              <a:t>bærekraftsmål</a:t>
            </a:r>
            <a:r>
              <a:rPr lang="en-US" sz="1400" dirty="0">
                <a:solidFill>
                  <a:srgbClr val="05AAEE"/>
                </a:solidFill>
                <a:latin typeface="Open Sans 1"/>
              </a:rPr>
              <a:t> en </a:t>
            </a:r>
            <a:r>
              <a:rPr lang="en-US" sz="1400" dirty="0" err="1">
                <a:solidFill>
                  <a:srgbClr val="05AAEE"/>
                </a:solidFill>
                <a:latin typeface="Open Sans 1"/>
              </a:rPr>
              <a:t>retningsgivende</a:t>
            </a:r>
            <a:r>
              <a:rPr lang="en-US" sz="1400" dirty="0">
                <a:solidFill>
                  <a:srgbClr val="05AAEE"/>
                </a:solidFill>
                <a:latin typeface="Open Sans 1"/>
              </a:rPr>
              <a:t> </a:t>
            </a:r>
            <a:r>
              <a:rPr lang="en-US" sz="1400" dirty="0" err="1">
                <a:solidFill>
                  <a:srgbClr val="05AAEE"/>
                </a:solidFill>
                <a:latin typeface="Open Sans 1"/>
              </a:rPr>
              <a:t>ramme</a:t>
            </a:r>
            <a:r>
              <a:rPr lang="en-US" sz="1400" dirty="0">
                <a:solidFill>
                  <a:srgbClr val="05AAEE"/>
                </a:solidFill>
                <a:latin typeface="Open Sans 1"/>
              </a:rPr>
              <a:t> </a:t>
            </a:r>
            <a:r>
              <a:rPr lang="en-US" sz="1400" dirty="0" err="1">
                <a:solidFill>
                  <a:srgbClr val="05AAEE"/>
                </a:solidFill>
                <a:latin typeface="Open Sans 1"/>
              </a:rPr>
              <a:t>som</a:t>
            </a:r>
            <a:r>
              <a:rPr lang="en-US" sz="1400" dirty="0">
                <a:solidFill>
                  <a:srgbClr val="05AAEE"/>
                </a:solidFill>
                <a:latin typeface="Open Sans 1"/>
              </a:rPr>
              <a:t> </a:t>
            </a:r>
            <a:r>
              <a:rPr lang="en-US" sz="1400" dirty="0" err="1">
                <a:solidFill>
                  <a:srgbClr val="05AAEE"/>
                </a:solidFill>
                <a:latin typeface="Open Sans 1"/>
              </a:rPr>
              <a:t>reflekterer</a:t>
            </a:r>
            <a:r>
              <a:rPr lang="en-US" sz="1400" dirty="0">
                <a:solidFill>
                  <a:srgbClr val="05AAEE"/>
                </a:solidFill>
                <a:latin typeface="Open Sans 1"/>
              </a:rPr>
              <a:t> </a:t>
            </a:r>
            <a:r>
              <a:rPr lang="en-US" sz="1400" dirty="0" err="1">
                <a:solidFill>
                  <a:srgbClr val="05AAEE"/>
                </a:solidFill>
                <a:latin typeface="Open Sans 1"/>
              </a:rPr>
              <a:t>vårt</a:t>
            </a:r>
            <a:r>
              <a:rPr lang="en-US" sz="1400" dirty="0">
                <a:solidFill>
                  <a:srgbClr val="05AAEE"/>
                </a:solidFill>
                <a:latin typeface="Open Sans 1"/>
              </a:rPr>
              <a:t> </a:t>
            </a:r>
            <a:r>
              <a:rPr lang="en-US" sz="1400" dirty="0" err="1">
                <a:solidFill>
                  <a:srgbClr val="05AAEE"/>
                </a:solidFill>
                <a:latin typeface="Open Sans 1"/>
              </a:rPr>
              <a:t>engasjement</a:t>
            </a:r>
            <a:r>
              <a:rPr lang="en-US" sz="1400" dirty="0">
                <a:solidFill>
                  <a:srgbClr val="05AAEE"/>
                </a:solidFill>
                <a:latin typeface="Open Sans 1"/>
              </a:rPr>
              <a:t> for </a:t>
            </a:r>
            <a:r>
              <a:rPr lang="en-US" sz="1400" dirty="0" err="1">
                <a:solidFill>
                  <a:srgbClr val="05AAEE"/>
                </a:solidFill>
                <a:latin typeface="Open Sans 1"/>
              </a:rPr>
              <a:t>miljømessig</a:t>
            </a:r>
            <a:r>
              <a:rPr lang="en-US" sz="1400" dirty="0">
                <a:solidFill>
                  <a:srgbClr val="05AAEE"/>
                </a:solidFill>
                <a:latin typeface="Open Sans 1"/>
              </a:rPr>
              <a:t> </a:t>
            </a:r>
            <a:r>
              <a:rPr lang="en-US" sz="1400" dirty="0" err="1">
                <a:solidFill>
                  <a:srgbClr val="05AAEE"/>
                </a:solidFill>
                <a:latin typeface="Open Sans 1"/>
              </a:rPr>
              <a:t>og</a:t>
            </a:r>
            <a:r>
              <a:rPr lang="en-US" sz="1400" dirty="0">
                <a:solidFill>
                  <a:srgbClr val="05AAEE"/>
                </a:solidFill>
                <a:latin typeface="Open Sans 1"/>
              </a:rPr>
              <a:t> </a:t>
            </a:r>
            <a:r>
              <a:rPr lang="en-US" sz="1400" dirty="0" err="1">
                <a:solidFill>
                  <a:srgbClr val="05AAEE"/>
                </a:solidFill>
                <a:latin typeface="Open Sans 1"/>
              </a:rPr>
              <a:t>sosialt</a:t>
            </a:r>
            <a:r>
              <a:rPr lang="en-US" sz="1400" dirty="0">
                <a:solidFill>
                  <a:srgbClr val="05AAEE"/>
                </a:solidFill>
                <a:latin typeface="Open Sans 1"/>
              </a:rPr>
              <a:t> </a:t>
            </a:r>
            <a:r>
              <a:rPr lang="en-US" sz="1400" dirty="0" err="1">
                <a:solidFill>
                  <a:srgbClr val="05AAEE"/>
                </a:solidFill>
                <a:latin typeface="Open Sans 1"/>
              </a:rPr>
              <a:t>ansvar</a:t>
            </a:r>
            <a:r>
              <a:rPr lang="en-US" sz="1400" dirty="0">
                <a:solidFill>
                  <a:srgbClr val="05AAEE"/>
                </a:solidFill>
                <a:latin typeface="Open Sans 1"/>
              </a:rPr>
              <a:t>. </a:t>
            </a:r>
          </a:p>
          <a:p>
            <a:pPr>
              <a:lnSpc>
                <a:spcPts val="1680"/>
              </a:lnSpc>
            </a:pPr>
            <a:r>
              <a:rPr lang="en-US" sz="1400" dirty="0" err="1">
                <a:solidFill>
                  <a:srgbClr val="05AAEE"/>
                </a:solidFill>
                <a:latin typeface="Open Sans 1"/>
              </a:rPr>
              <a:t>Vår</a:t>
            </a:r>
            <a:r>
              <a:rPr lang="en-US" sz="1400" dirty="0">
                <a:solidFill>
                  <a:srgbClr val="05AAEE"/>
                </a:solidFill>
                <a:latin typeface="Open Sans 1"/>
              </a:rPr>
              <a:t> </a:t>
            </a:r>
            <a:r>
              <a:rPr lang="en-US" sz="1400" dirty="0" err="1">
                <a:solidFill>
                  <a:srgbClr val="05AAEE"/>
                </a:solidFill>
                <a:latin typeface="Open Sans 1"/>
              </a:rPr>
              <a:t>virksomhet</a:t>
            </a:r>
            <a:r>
              <a:rPr lang="en-US" sz="1400" dirty="0">
                <a:solidFill>
                  <a:srgbClr val="05AAEE"/>
                </a:solidFill>
                <a:latin typeface="Open Sans 1"/>
              </a:rPr>
              <a:t> er </a:t>
            </a:r>
            <a:r>
              <a:rPr lang="en-US" sz="1400" dirty="0" err="1">
                <a:solidFill>
                  <a:srgbClr val="05AAEE"/>
                </a:solidFill>
                <a:latin typeface="Open Sans 1"/>
              </a:rPr>
              <a:t>forankret</a:t>
            </a:r>
            <a:r>
              <a:rPr lang="en-US" sz="1400" dirty="0">
                <a:solidFill>
                  <a:srgbClr val="05AAEE"/>
                </a:solidFill>
                <a:latin typeface="Open Sans 1"/>
              </a:rPr>
              <a:t> </a:t>
            </a:r>
            <a:r>
              <a:rPr lang="en-US" sz="1400" dirty="0" err="1">
                <a:solidFill>
                  <a:srgbClr val="05AAEE"/>
                </a:solidFill>
                <a:latin typeface="Open Sans 1"/>
              </a:rPr>
              <a:t>i</a:t>
            </a:r>
            <a:r>
              <a:rPr lang="en-US" sz="1400" dirty="0">
                <a:solidFill>
                  <a:srgbClr val="05AAEE"/>
                </a:solidFill>
                <a:latin typeface="Open Sans 1"/>
              </a:rPr>
              <a:t> </a:t>
            </a:r>
            <a:r>
              <a:rPr lang="en-US" sz="1400" dirty="0" err="1">
                <a:solidFill>
                  <a:srgbClr val="05AAEE"/>
                </a:solidFill>
                <a:latin typeface="Open Sans 1"/>
              </a:rPr>
              <a:t>prinsippene</a:t>
            </a:r>
            <a:r>
              <a:rPr lang="en-US" sz="1400" dirty="0">
                <a:solidFill>
                  <a:srgbClr val="05AAEE"/>
                </a:solidFill>
                <a:latin typeface="Open Sans 1"/>
              </a:rPr>
              <a:t> om å </a:t>
            </a:r>
            <a:r>
              <a:rPr lang="en-US" sz="1400" dirty="0" err="1">
                <a:solidFill>
                  <a:srgbClr val="05AAEE"/>
                </a:solidFill>
                <a:latin typeface="Open Sans 1"/>
              </a:rPr>
              <a:t>skape</a:t>
            </a:r>
            <a:r>
              <a:rPr lang="en-US" sz="1400" dirty="0">
                <a:solidFill>
                  <a:srgbClr val="05AAEE"/>
                </a:solidFill>
                <a:latin typeface="Open Sans 1"/>
              </a:rPr>
              <a:t> </a:t>
            </a:r>
            <a:r>
              <a:rPr lang="en-US" sz="1400" dirty="0" err="1">
                <a:solidFill>
                  <a:srgbClr val="05AAEE"/>
                </a:solidFill>
                <a:latin typeface="Open Sans 1"/>
              </a:rPr>
              <a:t>bærekraftige</a:t>
            </a:r>
            <a:r>
              <a:rPr lang="en-US" sz="1400" dirty="0">
                <a:solidFill>
                  <a:srgbClr val="05AAEE"/>
                </a:solidFill>
                <a:latin typeface="Open Sans 1"/>
              </a:rPr>
              <a:t> </a:t>
            </a:r>
            <a:r>
              <a:rPr lang="en-US" sz="1400" dirty="0" err="1">
                <a:solidFill>
                  <a:srgbClr val="05AAEE"/>
                </a:solidFill>
                <a:latin typeface="Open Sans 1"/>
              </a:rPr>
              <a:t>og</a:t>
            </a:r>
            <a:r>
              <a:rPr lang="en-US" sz="1400" dirty="0">
                <a:solidFill>
                  <a:srgbClr val="05AAEE"/>
                </a:solidFill>
                <a:latin typeface="Open Sans 1"/>
              </a:rPr>
              <a:t> </a:t>
            </a:r>
            <a:r>
              <a:rPr lang="en-US" sz="1400" dirty="0" err="1">
                <a:solidFill>
                  <a:srgbClr val="05AAEE"/>
                </a:solidFill>
                <a:latin typeface="Open Sans 1"/>
              </a:rPr>
              <a:t>trygge</a:t>
            </a:r>
            <a:r>
              <a:rPr lang="en-US" sz="1400" dirty="0">
                <a:solidFill>
                  <a:srgbClr val="05AAEE"/>
                </a:solidFill>
                <a:latin typeface="Open Sans 1"/>
              </a:rPr>
              <a:t> </a:t>
            </a:r>
            <a:r>
              <a:rPr lang="en-US" sz="1400" dirty="0" err="1">
                <a:solidFill>
                  <a:srgbClr val="05AAEE"/>
                </a:solidFill>
                <a:latin typeface="Open Sans 1"/>
              </a:rPr>
              <a:t>miljøer</a:t>
            </a:r>
            <a:r>
              <a:rPr lang="en-US" sz="1400" dirty="0">
                <a:solidFill>
                  <a:srgbClr val="05AAEE"/>
                </a:solidFill>
                <a:latin typeface="Open Sans 1"/>
              </a:rPr>
              <a:t>, </a:t>
            </a:r>
            <a:r>
              <a:rPr lang="en-US" sz="1400" dirty="0" err="1">
                <a:solidFill>
                  <a:srgbClr val="05AAEE"/>
                </a:solidFill>
                <a:latin typeface="Open Sans 1"/>
              </a:rPr>
              <a:t>og</a:t>
            </a:r>
            <a:r>
              <a:rPr lang="en-US" sz="1400" dirty="0">
                <a:solidFill>
                  <a:srgbClr val="05AAEE"/>
                </a:solidFill>
                <a:latin typeface="Open Sans 1"/>
              </a:rPr>
              <a:t> vi </a:t>
            </a:r>
            <a:r>
              <a:rPr lang="en-US" sz="1400" dirty="0" err="1">
                <a:solidFill>
                  <a:srgbClr val="05AAEE"/>
                </a:solidFill>
                <a:latin typeface="Open Sans 1"/>
              </a:rPr>
              <a:t>streber</a:t>
            </a:r>
            <a:r>
              <a:rPr lang="en-US" sz="1400" dirty="0">
                <a:solidFill>
                  <a:srgbClr val="05AAEE"/>
                </a:solidFill>
                <a:latin typeface="Open Sans 1"/>
              </a:rPr>
              <a:t> </a:t>
            </a:r>
            <a:r>
              <a:rPr lang="en-US" sz="1400" dirty="0" err="1">
                <a:solidFill>
                  <a:srgbClr val="05AAEE"/>
                </a:solidFill>
                <a:latin typeface="Open Sans 1"/>
              </a:rPr>
              <a:t>kontinuerlig</a:t>
            </a:r>
            <a:r>
              <a:rPr lang="en-US" sz="1400" dirty="0">
                <a:solidFill>
                  <a:srgbClr val="05AAEE"/>
                </a:solidFill>
                <a:latin typeface="Open Sans 1"/>
              </a:rPr>
              <a:t> </a:t>
            </a:r>
            <a:r>
              <a:rPr lang="en-US" sz="1400" dirty="0" err="1">
                <a:solidFill>
                  <a:srgbClr val="05AAEE"/>
                </a:solidFill>
                <a:latin typeface="Open Sans 1"/>
              </a:rPr>
              <a:t>etter</a:t>
            </a:r>
            <a:r>
              <a:rPr lang="en-US" sz="1400" dirty="0">
                <a:solidFill>
                  <a:srgbClr val="05AAEE"/>
                </a:solidFill>
                <a:latin typeface="Open Sans 1"/>
              </a:rPr>
              <a:t> å </a:t>
            </a:r>
            <a:r>
              <a:rPr lang="en-US" sz="1400" dirty="0" err="1">
                <a:solidFill>
                  <a:srgbClr val="05AAEE"/>
                </a:solidFill>
                <a:latin typeface="Open Sans 1"/>
              </a:rPr>
              <a:t>tilpasse</a:t>
            </a:r>
            <a:r>
              <a:rPr lang="en-US" sz="1400" dirty="0">
                <a:solidFill>
                  <a:srgbClr val="05AAEE"/>
                </a:solidFill>
                <a:latin typeface="Open Sans 1"/>
              </a:rPr>
              <a:t> </a:t>
            </a:r>
            <a:r>
              <a:rPr lang="en-US" sz="1400" dirty="0" err="1">
                <a:solidFill>
                  <a:srgbClr val="05AAEE"/>
                </a:solidFill>
                <a:latin typeface="Open Sans 1"/>
              </a:rPr>
              <a:t>oss</a:t>
            </a:r>
            <a:r>
              <a:rPr lang="en-US" sz="1400" dirty="0">
                <a:solidFill>
                  <a:srgbClr val="05AAEE"/>
                </a:solidFill>
                <a:latin typeface="Open Sans 1"/>
              </a:rPr>
              <a:t> </a:t>
            </a:r>
            <a:r>
              <a:rPr lang="en-US" sz="1400" dirty="0" err="1">
                <a:solidFill>
                  <a:srgbClr val="05AAEE"/>
                </a:solidFill>
                <a:latin typeface="Open Sans 1"/>
              </a:rPr>
              <a:t>og</a:t>
            </a:r>
            <a:r>
              <a:rPr lang="en-US" sz="1400" dirty="0">
                <a:solidFill>
                  <a:srgbClr val="05AAEE"/>
                </a:solidFill>
                <a:latin typeface="Open Sans 1"/>
              </a:rPr>
              <a:t> handle </a:t>
            </a:r>
            <a:r>
              <a:rPr lang="en-US" sz="1400" dirty="0" err="1">
                <a:solidFill>
                  <a:srgbClr val="05AAEE"/>
                </a:solidFill>
                <a:latin typeface="Open Sans 1"/>
              </a:rPr>
              <a:t>i</a:t>
            </a:r>
            <a:r>
              <a:rPr lang="en-US" sz="1400" dirty="0">
                <a:solidFill>
                  <a:srgbClr val="05AAEE"/>
                </a:solidFill>
                <a:latin typeface="Open Sans 1"/>
              </a:rPr>
              <a:t> </a:t>
            </a:r>
            <a:r>
              <a:rPr lang="en-US" sz="1400" dirty="0" err="1">
                <a:solidFill>
                  <a:srgbClr val="05AAEE"/>
                </a:solidFill>
                <a:latin typeface="Open Sans 1"/>
              </a:rPr>
              <a:t>tråd</a:t>
            </a:r>
            <a:r>
              <a:rPr lang="en-US" sz="1400" dirty="0">
                <a:solidFill>
                  <a:srgbClr val="05AAEE"/>
                </a:solidFill>
                <a:latin typeface="Open Sans 1"/>
              </a:rPr>
              <a:t> med </a:t>
            </a:r>
            <a:r>
              <a:rPr lang="en-US" sz="1400" dirty="0" err="1">
                <a:solidFill>
                  <a:srgbClr val="05AAEE"/>
                </a:solidFill>
                <a:latin typeface="Open Sans 1"/>
              </a:rPr>
              <a:t>disse</a:t>
            </a:r>
            <a:r>
              <a:rPr lang="en-US" sz="1400" dirty="0">
                <a:solidFill>
                  <a:srgbClr val="05AAEE"/>
                </a:solidFill>
                <a:latin typeface="Open Sans 1"/>
              </a:rPr>
              <a:t> </a:t>
            </a:r>
            <a:r>
              <a:rPr lang="en-US" sz="1400" dirty="0" err="1">
                <a:solidFill>
                  <a:srgbClr val="05AAEE"/>
                </a:solidFill>
                <a:latin typeface="Open Sans 1"/>
              </a:rPr>
              <a:t>globale</a:t>
            </a:r>
            <a:r>
              <a:rPr lang="en-US" sz="1400" dirty="0">
                <a:solidFill>
                  <a:srgbClr val="05AAEE"/>
                </a:solidFill>
                <a:latin typeface="Open Sans 1"/>
              </a:rPr>
              <a:t> </a:t>
            </a:r>
            <a:r>
              <a:rPr lang="en-US" sz="1400" dirty="0" err="1">
                <a:solidFill>
                  <a:srgbClr val="05AAEE"/>
                </a:solidFill>
                <a:latin typeface="Open Sans 1"/>
              </a:rPr>
              <a:t>målene</a:t>
            </a:r>
            <a:r>
              <a:rPr lang="en-US" sz="1400" dirty="0">
                <a:solidFill>
                  <a:srgbClr val="05AAEE"/>
                </a:solidFill>
                <a:latin typeface="Open Sans 1"/>
              </a:rPr>
              <a:t>.</a:t>
            </a:r>
          </a:p>
          <a:p>
            <a:pPr>
              <a:lnSpc>
                <a:spcPts val="1680"/>
              </a:lnSpc>
            </a:pPr>
            <a:endParaRPr lang="en-US" sz="1400" dirty="0">
              <a:solidFill>
                <a:srgbClr val="05AAEE"/>
              </a:solidFill>
              <a:latin typeface="Open Sans 1"/>
            </a:endParaRPr>
          </a:p>
          <a:p>
            <a:pPr>
              <a:lnSpc>
                <a:spcPts val="1680"/>
              </a:lnSpc>
            </a:pPr>
            <a:r>
              <a:rPr lang="en-US" sz="1400" dirty="0">
                <a:solidFill>
                  <a:srgbClr val="05AAEE"/>
                </a:solidFill>
                <a:latin typeface="Open Sans 1"/>
              </a:rPr>
              <a:t>Vi </a:t>
            </a:r>
            <a:r>
              <a:rPr lang="en-US" sz="1400" dirty="0" err="1">
                <a:solidFill>
                  <a:srgbClr val="05AAEE"/>
                </a:solidFill>
                <a:latin typeface="Open Sans 1"/>
              </a:rPr>
              <a:t>har</a:t>
            </a:r>
            <a:r>
              <a:rPr lang="en-US" sz="1400" dirty="0">
                <a:solidFill>
                  <a:srgbClr val="05AAEE"/>
                </a:solidFill>
                <a:latin typeface="Open Sans 1"/>
              </a:rPr>
              <a:t> </a:t>
            </a:r>
            <a:r>
              <a:rPr lang="en-US" sz="1400" dirty="0" err="1">
                <a:solidFill>
                  <a:srgbClr val="05AAEE"/>
                </a:solidFill>
                <a:latin typeface="Open Sans 1"/>
              </a:rPr>
              <a:t>valgt</a:t>
            </a:r>
            <a:r>
              <a:rPr lang="en-US" sz="1400" dirty="0">
                <a:solidFill>
                  <a:srgbClr val="05AAEE"/>
                </a:solidFill>
                <a:latin typeface="Open Sans 1"/>
              </a:rPr>
              <a:t> </a:t>
            </a:r>
            <a:r>
              <a:rPr lang="en-US" sz="1400" dirty="0" err="1">
                <a:solidFill>
                  <a:srgbClr val="05AAEE"/>
                </a:solidFill>
                <a:latin typeface="Open Sans 1"/>
              </a:rPr>
              <a:t>oss</a:t>
            </a:r>
            <a:r>
              <a:rPr lang="en-US" sz="1400" dirty="0">
                <a:solidFill>
                  <a:srgbClr val="05AAEE"/>
                </a:solidFill>
                <a:latin typeface="Open Sans 1"/>
              </a:rPr>
              <a:t> </a:t>
            </a:r>
            <a:r>
              <a:rPr lang="en-US" sz="1400" dirty="0" err="1">
                <a:solidFill>
                  <a:srgbClr val="05AAEE"/>
                </a:solidFill>
                <a:latin typeface="Open Sans 1"/>
              </a:rPr>
              <a:t>ut</a:t>
            </a:r>
            <a:r>
              <a:rPr lang="en-US" sz="1400" dirty="0">
                <a:solidFill>
                  <a:srgbClr val="05AAEE"/>
                </a:solidFill>
                <a:latin typeface="Open Sans 1"/>
              </a:rPr>
              <a:t> fire </a:t>
            </a:r>
            <a:r>
              <a:rPr lang="en-US" sz="1400" dirty="0" err="1">
                <a:solidFill>
                  <a:srgbClr val="05AAEE"/>
                </a:solidFill>
                <a:latin typeface="Open Sans 1"/>
              </a:rPr>
              <a:t>spesifikke</a:t>
            </a:r>
            <a:r>
              <a:rPr lang="en-US" sz="1400" dirty="0">
                <a:solidFill>
                  <a:srgbClr val="05AAEE"/>
                </a:solidFill>
                <a:latin typeface="Open Sans 1"/>
              </a:rPr>
              <a:t> FNs </a:t>
            </a:r>
            <a:r>
              <a:rPr lang="en-US" sz="1400" dirty="0" err="1">
                <a:solidFill>
                  <a:srgbClr val="05AAEE"/>
                </a:solidFill>
                <a:latin typeface="Open Sans 1"/>
              </a:rPr>
              <a:t>bærekraftsmål</a:t>
            </a:r>
            <a:r>
              <a:rPr lang="en-US" sz="1400" dirty="0">
                <a:solidFill>
                  <a:srgbClr val="05AAEE"/>
                </a:solidFill>
                <a:latin typeface="Open Sans 1"/>
              </a:rPr>
              <a:t> </a:t>
            </a:r>
            <a:r>
              <a:rPr lang="en-US" sz="1400" dirty="0" err="1">
                <a:solidFill>
                  <a:srgbClr val="05AAEE"/>
                </a:solidFill>
                <a:latin typeface="Open Sans 1"/>
              </a:rPr>
              <a:t>som</a:t>
            </a:r>
            <a:r>
              <a:rPr lang="en-US" sz="1400" dirty="0">
                <a:solidFill>
                  <a:srgbClr val="05AAEE"/>
                </a:solidFill>
                <a:latin typeface="Open Sans 1"/>
              </a:rPr>
              <a:t> er </a:t>
            </a:r>
            <a:r>
              <a:rPr lang="en-US" sz="1400" dirty="0" err="1">
                <a:solidFill>
                  <a:srgbClr val="05AAEE"/>
                </a:solidFill>
                <a:latin typeface="Open Sans 1"/>
              </a:rPr>
              <a:t>spesielt</a:t>
            </a:r>
            <a:r>
              <a:rPr lang="en-US" sz="1400" dirty="0">
                <a:solidFill>
                  <a:srgbClr val="05AAEE"/>
                </a:solidFill>
                <a:latin typeface="Open Sans 1"/>
              </a:rPr>
              <a:t> </a:t>
            </a:r>
            <a:r>
              <a:rPr lang="en-US" sz="1400" dirty="0" err="1">
                <a:solidFill>
                  <a:srgbClr val="05AAEE"/>
                </a:solidFill>
                <a:latin typeface="Open Sans 1"/>
              </a:rPr>
              <a:t>relevante</a:t>
            </a:r>
            <a:r>
              <a:rPr lang="en-US" sz="1400" dirty="0">
                <a:solidFill>
                  <a:srgbClr val="05AAEE"/>
                </a:solidFill>
                <a:latin typeface="Open Sans 1"/>
              </a:rPr>
              <a:t> for </a:t>
            </a:r>
            <a:r>
              <a:rPr lang="en-US" sz="1400" dirty="0" err="1">
                <a:solidFill>
                  <a:srgbClr val="05AAEE"/>
                </a:solidFill>
                <a:latin typeface="Open Sans 1"/>
              </a:rPr>
              <a:t>vår</a:t>
            </a:r>
            <a:r>
              <a:rPr lang="en-US" sz="1400" dirty="0">
                <a:solidFill>
                  <a:srgbClr val="05AAEE"/>
                </a:solidFill>
                <a:latin typeface="Open Sans 1"/>
              </a:rPr>
              <a:t> </a:t>
            </a:r>
            <a:r>
              <a:rPr lang="en-US" sz="1400" dirty="0" err="1">
                <a:solidFill>
                  <a:srgbClr val="05AAEE"/>
                </a:solidFill>
                <a:latin typeface="Open Sans 1"/>
              </a:rPr>
              <a:t>bransje</a:t>
            </a:r>
            <a:r>
              <a:rPr lang="en-US" sz="1400" dirty="0">
                <a:solidFill>
                  <a:srgbClr val="05AAEE"/>
                </a:solidFill>
                <a:latin typeface="Open Sans 1"/>
              </a:rPr>
              <a:t> </a:t>
            </a:r>
            <a:r>
              <a:rPr lang="en-US" sz="1400" dirty="0" err="1">
                <a:solidFill>
                  <a:srgbClr val="05AAEE"/>
                </a:solidFill>
                <a:latin typeface="Open Sans 1"/>
              </a:rPr>
              <a:t>og</a:t>
            </a:r>
            <a:r>
              <a:rPr lang="en-US" sz="1400" dirty="0">
                <a:solidFill>
                  <a:srgbClr val="05AAEE"/>
                </a:solidFill>
                <a:latin typeface="Open Sans 1"/>
              </a:rPr>
              <a:t> </a:t>
            </a:r>
            <a:r>
              <a:rPr lang="en-US" sz="1400" dirty="0" err="1">
                <a:solidFill>
                  <a:srgbClr val="05AAEE"/>
                </a:solidFill>
                <a:latin typeface="Open Sans 1"/>
              </a:rPr>
              <a:t>virksomhet</a:t>
            </a:r>
            <a:r>
              <a:rPr lang="en-US" sz="1400" dirty="0">
                <a:solidFill>
                  <a:srgbClr val="05AAEE"/>
                </a:solidFill>
                <a:latin typeface="Open Sans 1"/>
              </a:rPr>
              <a:t>:</a:t>
            </a:r>
          </a:p>
        </p:txBody>
      </p:sp>
      <p:sp>
        <p:nvSpPr>
          <p:cNvPr id="15" name="TextBox 15"/>
          <p:cNvSpPr txBox="1"/>
          <p:nvPr/>
        </p:nvSpPr>
        <p:spPr>
          <a:xfrm>
            <a:off x="2626779" y="8534913"/>
            <a:ext cx="2468951" cy="211963"/>
          </a:xfrm>
          <a:prstGeom prst="rect">
            <a:avLst/>
          </a:prstGeom>
        </p:spPr>
        <p:txBody>
          <a:bodyPr lIns="0" tIns="0" rIns="0" bIns="0" rtlCol="0" anchor="t">
            <a:spAutoFit/>
          </a:bodyPr>
          <a:lstStyle/>
          <a:p>
            <a:pPr>
              <a:lnSpc>
                <a:spcPts val="1825"/>
              </a:lnSpc>
            </a:pPr>
            <a:r>
              <a:rPr lang="en-US" sz="1099">
                <a:solidFill>
                  <a:srgbClr val="2E5C8E"/>
                </a:solidFill>
                <a:latin typeface="Open Sans 1 Bold Italics"/>
              </a:rPr>
              <a:t>Mål 13: Klimatiltak:</a:t>
            </a:r>
          </a:p>
        </p:txBody>
      </p:sp>
      <p:sp>
        <p:nvSpPr>
          <p:cNvPr id="16" name="TextBox 16"/>
          <p:cNvSpPr txBox="1"/>
          <p:nvPr/>
        </p:nvSpPr>
        <p:spPr>
          <a:xfrm>
            <a:off x="2626779" y="8897108"/>
            <a:ext cx="4177221" cy="753110"/>
          </a:xfrm>
          <a:prstGeom prst="rect">
            <a:avLst/>
          </a:prstGeom>
        </p:spPr>
        <p:txBody>
          <a:bodyPr lIns="0" tIns="0" rIns="0" bIns="0" rtlCol="0" anchor="t">
            <a:spAutoFit/>
          </a:bodyPr>
          <a:lstStyle/>
          <a:p>
            <a:pPr>
              <a:lnSpc>
                <a:spcPts val="1539"/>
              </a:lnSpc>
              <a:spcBef>
                <a:spcPct val="0"/>
              </a:spcBef>
            </a:pPr>
            <a:r>
              <a:rPr lang="en-US" sz="1099">
                <a:solidFill>
                  <a:srgbClr val="2E5C8E"/>
                </a:solidFill>
                <a:latin typeface="Open Sans 1"/>
              </a:rPr>
              <a:t>Vi forplikter oss til å redusere vår klimapåvirkning gjennom energieffektive ventilasjonsløsninger og bærekraftige byggeprosesser. Dette inkluderer å redusere karbonutslippene fra våre aktiviteter og bidra til å begrense klimaendringene.</a:t>
            </a:r>
          </a:p>
        </p:txBody>
      </p:sp>
      <p:grpSp>
        <p:nvGrpSpPr>
          <p:cNvPr id="17" name="Group 17"/>
          <p:cNvGrpSpPr/>
          <p:nvPr/>
        </p:nvGrpSpPr>
        <p:grpSpPr>
          <a:xfrm rot="5400000">
            <a:off x="-794359" y="8977895"/>
            <a:ext cx="1506338" cy="1318046"/>
            <a:chOff x="0" y="0"/>
            <a:chExt cx="812800" cy="711200"/>
          </a:xfrm>
        </p:grpSpPr>
        <p:sp>
          <p:nvSpPr>
            <p:cNvPr id="18" name="Freeform 18"/>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9" name="TextBox 19"/>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20" name="AutoShape 20"/>
          <p:cNvSpPr/>
          <p:nvPr/>
        </p:nvSpPr>
        <p:spPr>
          <a:xfrm flipV="1">
            <a:off x="764452" y="9979693"/>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21" name="TextBox 21"/>
          <p:cNvSpPr txBox="1"/>
          <p:nvPr/>
        </p:nvSpPr>
        <p:spPr>
          <a:xfrm>
            <a:off x="3620336" y="10079577"/>
            <a:ext cx="3191404" cy="187960"/>
          </a:xfrm>
          <a:prstGeom prst="rect">
            <a:avLst/>
          </a:prstGeom>
        </p:spPr>
        <p:txBody>
          <a:bodyPr lIns="0" tIns="0" rIns="0" bIns="0" rtlCol="0" anchor="t">
            <a:spAutoFit/>
          </a:bodyPr>
          <a:lstStyle/>
          <a:p>
            <a:pPr algn="r">
              <a:lnSpc>
                <a:spcPts val="1400"/>
              </a:lnSpc>
            </a:pPr>
            <a:r>
              <a:rPr lang="en-US" sz="1400">
                <a:solidFill>
                  <a:srgbClr val="2E5C8E"/>
                </a:solidFill>
                <a:latin typeface="Open Sans 1"/>
              </a:rPr>
              <a:t>Bærekraftsstrategi 2023-25</a:t>
            </a:r>
          </a:p>
        </p:txBody>
      </p:sp>
      <p:grpSp>
        <p:nvGrpSpPr>
          <p:cNvPr id="22" name="Group 22"/>
          <p:cNvGrpSpPr/>
          <p:nvPr/>
        </p:nvGrpSpPr>
        <p:grpSpPr>
          <a:xfrm rot="-5400000">
            <a:off x="-1150073" y="9947316"/>
            <a:ext cx="1885766" cy="1650045"/>
            <a:chOff x="0" y="0"/>
            <a:chExt cx="812800" cy="711200"/>
          </a:xfrm>
        </p:grpSpPr>
        <p:sp>
          <p:nvSpPr>
            <p:cNvPr id="23" name="Freeform 23"/>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24" name="TextBox 24"/>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B0E4"/>
        </a:solidFill>
        <a:effectLst/>
      </p:bgPr>
    </p:bg>
    <p:spTree>
      <p:nvGrpSpPr>
        <p:cNvPr id="1" name=""/>
        <p:cNvGrpSpPr/>
        <p:nvPr/>
      </p:nvGrpSpPr>
      <p:grpSpPr>
        <a:xfrm>
          <a:off x="0" y="0"/>
          <a:ext cx="0" cy="0"/>
          <a:chOff x="0" y="0"/>
          <a:chExt cx="0" cy="0"/>
        </a:xfrm>
      </p:grpSpPr>
      <p:sp>
        <p:nvSpPr>
          <p:cNvPr id="2" name="Freeform 2"/>
          <p:cNvSpPr/>
          <p:nvPr/>
        </p:nvSpPr>
        <p:spPr>
          <a:xfrm>
            <a:off x="-702680" y="4860445"/>
            <a:ext cx="8965360" cy="5973171"/>
          </a:xfrm>
          <a:custGeom>
            <a:avLst/>
            <a:gdLst/>
            <a:ahLst/>
            <a:cxnLst/>
            <a:rect l="l" t="t" r="r" b="b"/>
            <a:pathLst>
              <a:path w="8965360" h="5973171">
                <a:moveTo>
                  <a:pt x="0" y="0"/>
                </a:moveTo>
                <a:lnTo>
                  <a:pt x="8965360" y="0"/>
                </a:lnTo>
                <a:lnTo>
                  <a:pt x="8965360" y="5973171"/>
                </a:lnTo>
                <a:lnTo>
                  <a:pt x="0" y="5973171"/>
                </a:lnTo>
                <a:lnTo>
                  <a:pt x="0" y="0"/>
                </a:lnTo>
                <a:close/>
              </a:path>
            </a:pathLst>
          </a:custGeom>
          <a:blipFill>
            <a:blip r:embed="rId2"/>
            <a:stretch>
              <a:fillRect l="-9222" r="-9222"/>
            </a:stretch>
          </a:blipFill>
        </p:spPr>
        <p:txBody>
          <a:bodyPr/>
          <a:lstStyle/>
          <a:p>
            <a:endParaRPr lang="nb-NO"/>
          </a:p>
        </p:txBody>
      </p:sp>
      <p:grpSp>
        <p:nvGrpSpPr>
          <p:cNvPr id="3" name="Group 3"/>
          <p:cNvGrpSpPr/>
          <p:nvPr/>
        </p:nvGrpSpPr>
        <p:grpSpPr>
          <a:xfrm>
            <a:off x="-525840" y="0"/>
            <a:ext cx="8611681" cy="11314385"/>
            <a:chOff x="0" y="0"/>
            <a:chExt cx="3086232" cy="4054820"/>
          </a:xfrm>
        </p:grpSpPr>
        <p:sp>
          <p:nvSpPr>
            <p:cNvPr id="4" name="Freeform 4"/>
            <p:cNvSpPr/>
            <p:nvPr/>
          </p:nvSpPr>
          <p:spPr>
            <a:xfrm>
              <a:off x="0" y="0"/>
              <a:ext cx="3086232" cy="4054820"/>
            </a:xfrm>
            <a:custGeom>
              <a:avLst/>
              <a:gdLst/>
              <a:ahLst/>
              <a:cxnLst/>
              <a:rect l="l" t="t" r="r" b="b"/>
              <a:pathLst>
                <a:path w="3086232" h="4054820">
                  <a:moveTo>
                    <a:pt x="0" y="0"/>
                  </a:moveTo>
                  <a:lnTo>
                    <a:pt x="3086232" y="0"/>
                  </a:lnTo>
                  <a:lnTo>
                    <a:pt x="3086232" y="4054820"/>
                  </a:lnTo>
                  <a:lnTo>
                    <a:pt x="0" y="4054820"/>
                  </a:lnTo>
                  <a:close/>
                </a:path>
              </a:pathLst>
            </a:custGeom>
            <a:solidFill>
              <a:srgbClr val="52B0E4">
                <a:alpha val="49804"/>
              </a:srgbClr>
            </a:solidFill>
            <a:ln cap="sq">
              <a:noFill/>
              <a:prstDash val="solid"/>
              <a:miter/>
            </a:ln>
          </p:spPr>
          <p:txBody>
            <a:bodyPr/>
            <a:lstStyle/>
            <a:p>
              <a:endParaRPr lang="nb-NO"/>
            </a:p>
          </p:txBody>
        </p:sp>
        <p:sp>
          <p:nvSpPr>
            <p:cNvPr id="5" name="TextBox 5"/>
            <p:cNvSpPr txBox="1"/>
            <p:nvPr/>
          </p:nvSpPr>
          <p:spPr>
            <a:xfrm>
              <a:off x="0" y="-28575"/>
              <a:ext cx="3086232" cy="4083395"/>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6" name="Freeform 6"/>
          <p:cNvSpPr/>
          <p:nvPr/>
        </p:nvSpPr>
        <p:spPr>
          <a:xfrm rot="5400000">
            <a:off x="-600961" y="4648002"/>
            <a:ext cx="8686801" cy="8686801"/>
          </a:xfrm>
          <a:custGeom>
            <a:avLst/>
            <a:gdLst/>
            <a:ahLst/>
            <a:cxnLst/>
            <a:rect l="l" t="t" r="r" b="b"/>
            <a:pathLst>
              <a:path w="8686801" h="8686801">
                <a:moveTo>
                  <a:pt x="0" y="0"/>
                </a:moveTo>
                <a:lnTo>
                  <a:pt x="8686801" y="0"/>
                </a:lnTo>
                <a:lnTo>
                  <a:pt x="8686801" y="8686801"/>
                </a:lnTo>
                <a:lnTo>
                  <a:pt x="0" y="8686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7" name="TextBox 7"/>
          <p:cNvSpPr txBox="1"/>
          <p:nvPr/>
        </p:nvSpPr>
        <p:spPr>
          <a:xfrm>
            <a:off x="782660" y="1748481"/>
            <a:ext cx="5994680" cy="778570"/>
          </a:xfrm>
          <a:prstGeom prst="rect">
            <a:avLst/>
          </a:prstGeom>
        </p:spPr>
        <p:txBody>
          <a:bodyPr lIns="0" tIns="0" rIns="0" bIns="0" rtlCol="0" anchor="t">
            <a:spAutoFit/>
          </a:bodyPr>
          <a:lstStyle/>
          <a:p>
            <a:pPr algn="ctr">
              <a:lnSpc>
                <a:spcPts val="6436"/>
              </a:lnSpc>
            </a:pPr>
            <a:r>
              <a:rPr lang="en-US" sz="4597">
                <a:solidFill>
                  <a:srgbClr val="FFFFFF"/>
                </a:solidFill>
                <a:latin typeface="Open Sans 1"/>
              </a:rPr>
              <a:t>3 Bærekraftsstrategi</a:t>
            </a:r>
          </a:p>
        </p:txBody>
      </p:sp>
      <p:sp>
        <p:nvSpPr>
          <p:cNvPr id="8" name="TextBox 8"/>
          <p:cNvSpPr txBox="1"/>
          <p:nvPr/>
        </p:nvSpPr>
        <p:spPr>
          <a:xfrm>
            <a:off x="2184298" y="9955050"/>
            <a:ext cx="3191404" cy="187960"/>
          </a:xfrm>
          <a:prstGeom prst="rect">
            <a:avLst/>
          </a:prstGeom>
        </p:spPr>
        <p:txBody>
          <a:bodyPr lIns="0" tIns="0" rIns="0" bIns="0" rtlCol="0" anchor="t">
            <a:spAutoFit/>
          </a:bodyPr>
          <a:lstStyle/>
          <a:p>
            <a:pPr algn="ctr">
              <a:lnSpc>
                <a:spcPts val="1400"/>
              </a:lnSpc>
            </a:pPr>
            <a:r>
              <a:rPr lang="en-US" sz="1400">
                <a:solidFill>
                  <a:srgbClr val="FFFFFF"/>
                </a:solidFill>
                <a:latin typeface="Open Sans 1"/>
              </a:rPr>
              <a:t>Bærekraftsstrategi 2023-25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64452" y="9936000"/>
            <a:ext cx="6039548" cy="20427"/>
          </a:xfrm>
          <a:prstGeom prst="line">
            <a:avLst/>
          </a:prstGeom>
          <a:ln w="38100" cap="flat">
            <a:solidFill>
              <a:srgbClr val="ECA43F"/>
            </a:solidFill>
            <a:prstDash val="solid"/>
            <a:headEnd type="none" w="sm" len="sm"/>
            <a:tailEnd type="none" w="sm" len="sm"/>
          </a:ln>
        </p:spPr>
        <p:txBody>
          <a:bodyPr/>
          <a:lstStyle/>
          <a:p>
            <a:endParaRPr lang="nb-NO"/>
          </a:p>
        </p:txBody>
      </p:sp>
      <p:sp>
        <p:nvSpPr>
          <p:cNvPr id="3" name="TextBox 3"/>
          <p:cNvSpPr txBox="1"/>
          <p:nvPr/>
        </p:nvSpPr>
        <p:spPr>
          <a:xfrm>
            <a:off x="764387" y="10035884"/>
            <a:ext cx="3191404" cy="187960"/>
          </a:xfrm>
          <a:prstGeom prst="rect">
            <a:avLst/>
          </a:prstGeom>
        </p:spPr>
        <p:txBody>
          <a:bodyPr lIns="0" tIns="0" rIns="0" bIns="0" rtlCol="0" anchor="t">
            <a:spAutoFit/>
          </a:bodyPr>
          <a:lstStyle/>
          <a:p>
            <a:pPr>
              <a:lnSpc>
                <a:spcPts val="1400"/>
              </a:lnSpc>
            </a:pPr>
            <a:r>
              <a:rPr lang="en-US" sz="1400">
                <a:solidFill>
                  <a:srgbClr val="2E5C8E"/>
                </a:solidFill>
                <a:latin typeface="Open Sans 1 Italics"/>
              </a:rPr>
              <a:t>Bærekraftsstrategi 2023-25</a:t>
            </a:r>
          </a:p>
        </p:txBody>
      </p:sp>
      <p:sp>
        <p:nvSpPr>
          <p:cNvPr id="4" name="TextBox 4"/>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Grønn Strategi Trapp</a:t>
            </a:r>
          </a:p>
        </p:txBody>
      </p:sp>
      <p:grpSp>
        <p:nvGrpSpPr>
          <p:cNvPr id="5" name="Group 5"/>
          <p:cNvGrpSpPr/>
          <p:nvPr/>
        </p:nvGrpSpPr>
        <p:grpSpPr>
          <a:xfrm rot="5400000">
            <a:off x="6829079" y="9947316"/>
            <a:ext cx="1885766" cy="1650045"/>
            <a:chOff x="0" y="0"/>
            <a:chExt cx="812800" cy="711200"/>
          </a:xfrm>
        </p:grpSpPr>
        <p:sp>
          <p:nvSpPr>
            <p:cNvPr id="6" name="Freeform 6"/>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7" name="TextBox 7"/>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grpSp>
        <p:nvGrpSpPr>
          <p:cNvPr id="8" name="Group 8"/>
          <p:cNvGrpSpPr/>
          <p:nvPr/>
        </p:nvGrpSpPr>
        <p:grpSpPr>
          <a:xfrm rot="-5400000">
            <a:off x="6852793" y="8977895"/>
            <a:ext cx="1506338" cy="1318046"/>
            <a:chOff x="0" y="0"/>
            <a:chExt cx="812800" cy="711200"/>
          </a:xfrm>
        </p:grpSpPr>
        <p:sp>
          <p:nvSpPr>
            <p:cNvPr id="9" name="Freeform 9"/>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10" name="TextBox 10"/>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11" name="TextBox 11"/>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Bærekraftsstrategi</a:t>
            </a:r>
          </a:p>
        </p:txBody>
      </p:sp>
      <p:sp>
        <p:nvSpPr>
          <p:cNvPr id="12" name="TextBox 12"/>
          <p:cNvSpPr txBox="1"/>
          <p:nvPr/>
        </p:nvSpPr>
        <p:spPr>
          <a:xfrm>
            <a:off x="756000" y="6619971"/>
            <a:ext cx="6048000" cy="1833835"/>
          </a:xfrm>
          <a:prstGeom prst="rect">
            <a:avLst/>
          </a:prstGeom>
        </p:spPr>
        <p:txBody>
          <a:bodyPr lIns="0" tIns="0" rIns="0" bIns="0" rtlCol="0" anchor="t">
            <a:spAutoFit/>
          </a:bodyPr>
          <a:lstStyle/>
          <a:p>
            <a:pPr>
              <a:lnSpc>
                <a:spcPts val="1320"/>
              </a:lnSpc>
            </a:pPr>
            <a:r>
              <a:rPr lang="en-US" sz="1100" dirty="0">
                <a:solidFill>
                  <a:srgbClr val="2E5C8E"/>
                </a:solidFill>
                <a:latin typeface="Open Sans 1 Bold"/>
              </a:rPr>
              <a:t>En </a:t>
            </a:r>
            <a:r>
              <a:rPr lang="en-US" sz="1100" dirty="0" err="1">
                <a:solidFill>
                  <a:srgbClr val="2E5C8E"/>
                </a:solidFill>
                <a:latin typeface="Open Sans 1 Bold"/>
              </a:rPr>
              <a:t>bærekraftsstrategi</a:t>
            </a:r>
            <a:r>
              <a:rPr lang="en-US" sz="1100" dirty="0">
                <a:solidFill>
                  <a:srgbClr val="2E5C8E"/>
                </a:solidFill>
                <a:latin typeface="Open Sans 1"/>
              </a:rPr>
              <a:t> </a:t>
            </a:r>
            <a:r>
              <a:rPr lang="nb-NO" sz="1100" dirty="0">
                <a:solidFill>
                  <a:srgbClr val="2E5C8E"/>
                </a:solidFill>
                <a:latin typeface="Open Sans 1"/>
              </a:rPr>
              <a:t>er avgjørende i dagens forretningsverden. Det er ikke bare et spørsmål om miljøpåvirkning, men om å bygge en robust forretningsmodell som møter samfunnets behov. Hos oss er bærekraft en integrert del av virksomhetsstrategien, med fokus på økonomisk vekst, sosial rettferdighet og miljøansvar. Dette inkluderer håndtering av risikoer og muligheter knyttet til miljøreguleringer og klimaendringer.</a:t>
            </a:r>
          </a:p>
          <a:p>
            <a:pPr>
              <a:lnSpc>
                <a:spcPts val="1320"/>
              </a:lnSpc>
            </a:pPr>
            <a:endParaRPr lang="en-US" sz="1100" dirty="0">
              <a:solidFill>
                <a:srgbClr val="2E5C8E"/>
              </a:solidFill>
              <a:latin typeface="Open Sans 1"/>
            </a:endParaRPr>
          </a:p>
          <a:p>
            <a:pPr>
              <a:lnSpc>
                <a:spcPts val="1320"/>
              </a:lnSpc>
            </a:pPr>
            <a:r>
              <a:rPr lang="en-US" sz="1100" dirty="0" err="1">
                <a:solidFill>
                  <a:srgbClr val="2E5C8E"/>
                </a:solidFill>
                <a:latin typeface="Open Sans 1 Bold"/>
              </a:rPr>
              <a:t>Grønn</a:t>
            </a:r>
            <a:r>
              <a:rPr lang="en-US" sz="1100" dirty="0">
                <a:solidFill>
                  <a:srgbClr val="2E5C8E"/>
                </a:solidFill>
                <a:latin typeface="Open Sans 1 Bold"/>
              </a:rPr>
              <a:t> </a:t>
            </a:r>
            <a:r>
              <a:rPr lang="en-US" sz="1100" dirty="0" err="1">
                <a:solidFill>
                  <a:srgbClr val="2E5C8E"/>
                </a:solidFill>
                <a:latin typeface="Open Sans 1 Bold"/>
              </a:rPr>
              <a:t>strategitrapp</a:t>
            </a:r>
            <a:r>
              <a:rPr lang="en-US" sz="1100" dirty="0">
                <a:solidFill>
                  <a:srgbClr val="2E5C8E"/>
                </a:solidFill>
                <a:latin typeface="Open Sans 1"/>
              </a:rPr>
              <a:t> </a:t>
            </a:r>
            <a:r>
              <a:rPr lang="nb-NO" sz="1100" dirty="0">
                <a:solidFill>
                  <a:srgbClr val="2E5C8E"/>
                </a:solidFill>
                <a:latin typeface="Open Sans 1"/>
              </a:rPr>
              <a:t>er nøkkelen i vår bærekraftsstrategi. Den tar oss fra grunnleggende handlinger til avanserte, langsiktige bærekraftige tiltak. Denne tilnærmingen lar oss integrere bærekraftige praksiser i hele virksomheten. Ved å bruke modellen strukturerer vi veien mot bærekraft, reduserer miljøpåvirkningen og opprettholder vekst, noe som gir en sunnere forretningsmodell med positiv påvirkning på miljø og samfunn.</a:t>
            </a:r>
            <a:endParaRPr lang="en-US" sz="1100" dirty="0">
              <a:solidFill>
                <a:srgbClr val="2E5C8E"/>
              </a:solidFill>
              <a:latin typeface="Open Sans 1"/>
            </a:endParaRPr>
          </a:p>
        </p:txBody>
      </p:sp>
      <p:grpSp>
        <p:nvGrpSpPr>
          <p:cNvPr id="13" name="Group 13"/>
          <p:cNvGrpSpPr/>
          <p:nvPr/>
        </p:nvGrpSpPr>
        <p:grpSpPr>
          <a:xfrm>
            <a:off x="4376147" y="2723810"/>
            <a:ext cx="1513964" cy="378329"/>
            <a:chOff x="0" y="0"/>
            <a:chExt cx="2768767" cy="691896"/>
          </a:xfrm>
        </p:grpSpPr>
        <p:sp>
          <p:nvSpPr>
            <p:cNvPr id="14" name="Freeform 14"/>
            <p:cNvSpPr/>
            <p:nvPr/>
          </p:nvSpPr>
          <p:spPr>
            <a:xfrm>
              <a:off x="0" y="0"/>
              <a:ext cx="2768768" cy="691896"/>
            </a:xfrm>
            <a:custGeom>
              <a:avLst/>
              <a:gdLst/>
              <a:ahLst/>
              <a:cxnLst/>
              <a:rect l="l" t="t" r="r" b="b"/>
              <a:pathLst>
                <a:path w="2768768" h="691896">
                  <a:moveTo>
                    <a:pt x="2644307" y="691896"/>
                  </a:moveTo>
                  <a:lnTo>
                    <a:pt x="124460" y="691896"/>
                  </a:lnTo>
                  <a:cubicBezTo>
                    <a:pt x="55880" y="691896"/>
                    <a:pt x="0" y="636016"/>
                    <a:pt x="0" y="567436"/>
                  </a:cubicBezTo>
                  <a:lnTo>
                    <a:pt x="0" y="124460"/>
                  </a:lnTo>
                  <a:cubicBezTo>
                    <a:pt x="0" y="55880"/>
                    <a:pt x="55880" y="0"/>
                    <a:pt x="124460" y="0"/>
                  </a:cubicBezTo>
                  <a:lnTo>
                    <a:pt x="2644308" y="0"/>
                  </a:lnTo>
                  <a:cubicBezTo>
                    <a:pt x="2712888" y="0"/>
                    <a:pt x="2768768" y="55880"/>
                    <a:pt x="2768768" y="124460"/>
                  </a:cubicBezTo>
                  <a:lnTo>
                    <a:pt x="2768768" y="567436"/>
                  </a:lnTo>
                  <a:cubicBezTo>
                    <a:pt x="2768768" y="636016"/>
                    <a:pt x="2712888" y="691896"/>
                    <a:pt x="2644308" y="691896"/>
                  </a:cubicBezTo>
                  <a:close/>
                </a:path>
              </a:pathLst>
            </a:custGeom>
            <a:solidFill>
              <a:srgbClr val="05AAEE"/>
            </a:solidFill>
          </p:spPr>
          <p:txBody>
            <a:bodyPr/>
            <a:lstStyle/>
            <a:p>
              <a:endParaRPr lang="nb-NO"/>
            </a:p>
          </p:txBody>
        </p:sp>
      </p:grpSp>
      <p:grpSp>
        <p:nvGrpSpPr>
          <p:cNvPr id="15" name="Group 15"/>
          <p:cNvGrpSpPr/>
          <p:nvPr/>
        </p:nvGrpSpPr>
        <p:grpSpPr>
          <a:xfrm>
            <a:off x="3899019" y="3248472"/>
            <a:ext cx="1513964" cy="378329"/>
            <a:chOff x="0" y="0"/>
            <a:chExt cx="2768767" cy="691896"/>
          </a:xfrm>
        </p:grpSpPr>
        <p:sp>
          <p:nvSpPr>
            <p:cNvPr id="16" name="Freeform 16"/>
            <p:cNvSpPr/>
            <p:nvPr/>
          </p:nvSpPr>
          <p:spPr>
            <a:xfrm>
              <a:off x="0" y="0"/>
              <a:ext cx="2768768" cy="691896"/>
            </a:xfrm>
            <a:custGeom>
              <a:avLst/>
              <a:gdLst/>
              <a:ahLst/>
              <a:cxnLst/>
              <a:rect l="l" t="t" r="r" b="b"/>
              <a:pathLst>
                <a:path w="2768768" h="691896">
                  <a:moveTo>
                    <a:pt x="2644307" y="691896"/>
                  </a:moveTo>
                  <a:lnTo>
                    <a:pt x="124460" y="691896"/>
                  </a:lnTo>
                  <a:cubicBezTo>
                    <a:pt x="55880" y="691896"/>
                    <a:pt x="0" y="636016"/>
                    <a:pt x="0" y="567436"/>
                  </a:cubicBezTo>
                  <a:lnTo>
                    <a:pt x="0" y="124460"/>
                  </a:lnTo>
                  <a:cubicBezTo>
                    <a:pt x="0" y="55880"/>
                    <a:pt x="55880" y="0"/>
                    <a:pt x="124460" y="0"/>
                  </a:cubicBezTo>
                  <a:lnTo>
                    <a:pt x="2644308" y="0"/>
                  </a:lnTo>
                  <a:cubicBezTo>
                    <a:pt x="2712888" y="0"/>
                    <a:pt x="2768768" y="55880"/>
                    <a:pt x="2768768" y="124460"/>
                  </a:cubicBezTo>
                  <a:lnTo>
                    <a:pt x="2768768" y="567436"/>
                  </a:lnTo>
                  <a:cubicBezTo>
                    <a:pt x="2768768" y="636016"/>
                    <a:pt x="2712888" y="691896"/>
                    <a:pt x="2644308" y="691896"/>
                  </a:cubicBezTo>
                  <a:close/>
                </a:path>
              </a:pathLst>
            </a:custGeom>
            <a:solidFill>
              <a:srgbClr val="05AAEE"/>
            </a:solidFill>
          </p:spPr>
          <p:txBody>
            <a:bodyPr/>
            <a:lstStyle/>
            <a:p>
              <a:endParaRPr lang="nb-NO"/>
            </a:p>
          </p:txBody>
        </p:sp>
      </p:grpSp>
      <p:grpSp>
        <p:nvGrpSpPr>
          <p:cNvPr id="17" name="Group 17"/>
          <p:cNvGrpSpPr/>
          <p:nvPr/>
        </p:nvGrpSpPr>
        <p:grpSpPr>
          <a:xfrm>
            <a:off x="3404842" y="3773133"/>
            <a:ext cx="1513964" cy="378329"/>
            <a:chOff x="0" y="0"/>
            <a:chExt cx="2768767" cy="691896"/>
          </a:xfrm>
        </p:grpSpPr>
        <p:sp>
          <p:nvSpPr>
            <p:cNvPr id="18" name="Freeform 18"/>
            <p:cNvSpPr/>
            <p:nvPr/>
          </p:nvSpPr>
          <p:spPr>
            <a:xfrm>
              <a:off x="0" y="0"/>
              <a:ext cx="2768768" cy="691896"/>
            </a:xfrm>
            <a:custGeom>
              <a:avLst/>
              <a:gdLst/>
              <a:ahLst/>
              <a:cxnLst/>
              <a:rect l="l" t="t" r="r" b="b"/>
              <a:pathLst>
                <a:path w="2768768" h="691896">
                  <a:moveTo>
                    <a:pt x="2644307" y="691896"/>
                  </a:moveTo>
                  <a:lnTo>
                    <a:pt x="124460" y="691896"/>
                  </a:lnTo>
                  <a:cubicBezTo>
                    <a:pt x="55880" y="691896"/>
                    <a:pt x="0" y="636016"/>
                    <a:pt x="0" y="567436"/>
                  </a:cubicBezTo>
                  <a:lnTo>
                    <a:pt x="0" y="124460"/>
                  </a:lnTo>
                  <a:cubicBezTo>
                    <a:pt x="0" y="55880"/>
                    <a:pt x="55880" y="0"/>
                    <a:pt x="124460" y="0"/>
                  </a:cubicBezTo>
                  <a:lnTo>
                    <a:pt x="2644308" y="0"/>
                  </a:lnTo>
                  <a:cubicBezTo>
                    <a:pt x="2712888" y="0"/>
                    <a:pt x="2768768" y="55880"/>
                    <a:pt x="2768768" y="124460"/>
                  </a:cubicBezTo>
                  <a:lnTo>
                    <a:pt x="2768768" y="567436"/>
                  </a:lnTo>
                  <a:cubicBezTo>
                    <a:pt x="2768768" y="636016"/>
                    <a:pt x="2712888" y="691896"/>
                    <a:pt x="2644308" y="691896"/>
                  </a:cubicBezTo>
                  <a:close/>
                </a:path>
              </a:pathLst>
            </a:custGeom>
            <a:solidFill>
              <a:srgbClr val="05AAEE"/>
            </a:solidFill>
          </p:spPr>
          <p:txBody>
            <a:bodyPr/>
            <a:lstStyle/>
            <a:p>
              <a:endParaRPr lang="nb-NO"/>
            </a:p>
          </p:txBody>
        </p:sp>
      </p:grpSp>
      <p:grpSp>
        <p:nvGrpSpPr>
          <p:cNvPr id="19" name="Group 19"/>
          <p:cNvGrpSpPr/>
          <p:nvPr/>
        </p:nvGrpSpPr>
        <p:grpSpPr>
          <a:xfrm>
            <a:off x="2862184" y="4297795"/>
            <a:ext cx="1513964" cy="370729"/>
            <a:chOff x="0" y="0"/>
            <a:chExt cx="2768767" cy="692573"/>
          </a:xfrm>
        </p:grpSpPr>
        <p:sp>
          <p:nvSpPr>
            <p:cNvPr id="20" name="Freeform 20"/>
            <p:cNvSpPr/>
            <p:nvPr/>
          </p:nvSpPr>
          <p:spPr>
            <a:xfrm>
              <a:off x="0" y="0"/>
              <a:ext cx="2768768" cy="692573"/>
            </a:xfrm>
            <a:custGeom>
              <a:avLst/>
              <a:gdLst/>
              <a:ahLst/>
              <a:cxnLst/>
              <a:rect l="l" t="t" r="r" b="b"/>
              <a:pathLst>
                <a:path w="2768768" h="692573">
                  <a:moveTo>
                    <a:pt x="2644307" y="692573"/>
                  </a:moveTo>
                  <a:lnTo>
                    <a:pt x="124460" y="692573"/>
                  </a:lnTo>
                  <a:cubicBezTo>
                    <a:pt x="55880" y="692573"/>
                    <a:pt x="0" y="636693"/>
                    <a:pt x="0" y="568113"/>
                  </a:cubicBezTo>
                  <a:lnTo>
                    <a:pt x="0" y="124460"/>
                  </a:lnTo>
                  <a:cubicBezTo>
                    <a:pt x="0" y="55880"/>
                    <a:pt x="55880" y="0"/>
                    <a:pt x="124460" y="0"/>
                  </a:cubicBezTo>
                  <a:lnTo>
                    <a:pt x="2644308" y="0"/>
                  </a:lnTo>
                  <a:cubicBezTo>
                    <a:pt x="2712888" y="0"/>
                    <a:pt x="2768768" y="55880"/>
                    <a:pt x="2768768" y="124460"/>
                  </a:cubicBezTo>
                  <a:lnTo>
                    <a:pt x="2768768" y="568113"/>
                  </a:lnTo>
                  <a:cubicBezTo>
                    <a:pt x="2768768" y="636693"/>
                    <a:pt x="2712888" y="692573"/>
                    <a:pt x="2644308" y="692573"/>
                  </a:cubicBezTo>
                  <a:close/>
                </a:path>
              </a:pathLst>
            </a:custGeom>
            <a:solidFill>
              <a:srgbClr val="05AAEE"/>
            </a:solidFill>
          </p:spPr>
          <p:txBody>
            <a:bodyPr/>
            <a:lstStyle/>
            <a:p>
              <a:endParaRPr lang="nb-NO"/>
            </a:p>
          </p:txBody>
        </p:sp>
      </p:grpSp>
      <p:grpSp>
        <p:nvGrpSpPr>
          <p:cNvPr id="21" name="Group 21"/>
          <p:cNvGrpSpPr/>
          <p:nvPr/>
        </p:nvGrpSpPr>
        <p:grpSpPr>
          <a:xfrm>
            <a:off x="2394320" y="4814856"/>
            <a:ext cx="1513964" cy="353573"/>
            <a:chOff x="0" y="0"/>
            <a:chExt cx="2768767" cy="660524"/>
          </a:xfrm>
        </p:grpSpPr>
        <p:sp>
          <p:nvSpPr>
            <p:cNvPr id="22" name="Freeform 22"/>
            <p:cNvSpPr/>
            <p:nvPr/>
          </p:nvSpPr>
          <p:spPr>
            <a:xfrm>
              <a:off x="0" y="0"/>
              <a:ext cx="2768768" cy="660524"/>
            </a:xfrm>
            <a:custGeom>
              <a:avLst/>
              <a:gdLst/>
              <a:ahLst/>
              <a:cxnLst/>
              <a:rect l="l" t="t" r="r" b="b"/>
              <a:pathLst>
                <a:path w="2768768" h="660524">
                  <a:moveTo>
                    <a:pt x="2644307" y="660524"/>
                  </a:moveTo>
                  <a:lnTo>
                    <a:pt x="124460" y="660524"/>
                  </a:lnTo>
                  <a:cubicBezTo>
                    <a:pt x="55880" y="660524"/>
                    <a:pt x="0" y="604644"/>
                    <a:pt x="0" y="536064"/>
                  </a:cubicBezTo>
                  <a:lnTo>
                    <a:pt x="0" y="124460"/>
                  </a:lnTo>
                  <a:cubicBezTo>
                    <a:pt x="0" y="55880"/>
                    <a:pt x="55880" y="0"/>
                    <a:pt x="124460" y="0"/>
                  </a:cubicBezTo>
                  <a:lnTo>
                    <a:pt x="2644308" y="0"/>
                  </a:lnTo>
                  <a:cubicBezTo>
                    <a:pt x="2712888" y="0"/>
                    <a:pt x="2768768" y="55880"/>
                    <a:pt x="2768768" y="124460"/>
                  </a:cubicBezTo>
                  <a:lnTo>
                    <a:pt x="2768768" y="536064"/>
                  </a:lnTo>
                  <a:cubicBezTo>
                    <a:pt x="2768768" y="604644"/>
                    <a:pt x="2712888" y="660524"/>
                    <a:pt x="2644308" y="660524"/>
                  </a:cubicBezTo>
                  <a:close/>
                </a:path>
              </a:pathLst>
            </a:custGeom>
            <a:solidFill>
              <a:srgbClr val="05AAEE"/>
            </a:solidFill>
          </p:spPr>
          <p:txBody>
            <a:bodyPr/>
            <a:lstStyle/>
            <a:p>
              <a:endParaRPr lang="nb-NO"/>
            </a:p>
          </p:txBody>
        </p:sp>
      </p:grpSp>
      <p:grpSp>
        <p:nvGrpSpPr>
          <p:cNvPr id="23" name="Group 23"/>
          <p:cNvGrpSpPr/>
          <p:nvPr/>
        </p:nvGrpSpPr>
        <p:grpSpPr>
          <a:xfrm>
            <a:off x="4918806" y="2199149"/>
            <a:ext cx="1513964" cy="378329"/>
            <a:chOff x="0" y="0"/>
            <a:chExt cx="2768767" cy="691896"/>
          </a:xfrm>
        </p:grpSpPr>
        <p:sp>
          <p:nvSpPr>
            <p:cNvPr id="24" name="Freeform 24"/>
            <p:cNvSpPr/>
            <p:nvPr/>
          </p:nvSpPr>
          <p:spPr>
            <a:xfrm>
              <a:off x="0" y="0"/>
              <a:ext cx="2768768" cy="691896"/>
            </a:xfrm>
            <a:custGeom>
              <a:avLst/>
              <a:gdLst/>
              <a:ahLst/>
              <a:cxnLst/>
              <a:rect l="l" t="t" r="r" b="b"/>
              <a:pathLst>
                <a:path w="2768768" h="691896">
                  <a:moveTo>
                    <a:pt x="2644307" y="691896"/>
                  </a:moveTo>
                  <a:lnTo>
                    <a:pt x="124460" y="691896"/>
                  </a:lnTo>
                  <a:cubicBezTo>
                    <a:pt x="55880" y="691896"/>
                    <a:pt x="0" y="636016"/>
                    <a:pt x="0" y="567436"/>
                  </a:cubicBezTo>
                  <a:lnTo>
                    <a:pt x="0" y="124460"/>
                  </a:lnTo>
                  <a:cubicBezTo>
                    <a:pt x="0" y="55880"/>
                    <a:pt x="55880" y="0"/>
                    <a:pt x="124460" y="0"/>
                  </a:cubicBezTo>
                  <a:lnTo>
                    <a:pt x="2644308" y="0"/>
                  </a:lnTo>
                  <a:cubicBezTo>
                    <a:pt x="2712888" y="0"/>
                    <a:pt x="2768768" y="55880"/>
                    <a:pt x="2768768" y="124460"/>
                  </a:cubicBezTo>
                  <a:lnTo>
                    <a:pt x="2768768" y="567436"/>
                  </a:lnTo>
                  <a:cubicBezTo>
                    <a:pt x="2768768" y="636016"/>
                    <a:pt x="2712888" y="691896"/>
                    <a:pt x="2644308" y="691896"/>
                  </a:cubicBezTo>
                  <a:close/>
                </a:path>
              </a:pathLst>
            </a:custGeom>
            <a:solidFill>
              <a:srgbClr val="2E5C8E"/>
            </a:solidFill>
          </p:spPr>
          <p:txBody>
            <a:bodyPr/>
            <a:lstStyle/>
            <a:p>
              <a:endParaRPr lang="nb-NO"/>
            </a:p>
          </p:txBody>
        </p:sp>
      </p:grpSp>
      <p:sp>
        <p:nvSpPr>
          <p:cNvPr id="25" name="Freeform 25"/>
          <p:cNvSpPr/>
          <p:nvPr/>
        </p:nvSpPr>
        <p:spPr>
          <a:xfrm>
            <a:off x="4282627" y="5094884"/>
            <a:ext cx="1815184" cy="363037"/>
          </a:xfrm>
          <a:custGeom>
            <a:avLst/>
            <a:gdLst/>
            <a:ahLst/>
            <a:cxnLst/>
            <a:rect l="l" t="t" r="r" b="b"/>
            <a:pathLst>
              <a:path w="1815184" h="363037">
                <a:moveTo>
                  <a:pt x="0" y="0"/>
                </a:moveTo>
                <a:lnTo>
                  <a:pt x="1815184" y="0"/>
                </a:lnTo>
                <a:lnTo>
                  <a:pt x="1815184" y="363037"/>
                </a:lnTo>
                <a:lnTo>
                  <a:pt x="0" y="363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6" name="Freeform 26"/>
          <p:cNvSpPr/>
          <p:nvPr/>
        </p:nvSpPr>
        <p:spPr>
          <a:xfrm rot="-5400000">
            <a:off x="1536562" y="2958856"/>
            <a:ext cx="1815184" cy="363037"/>
          </a:xfrm>
          <a:custGeom>
            <a:avLst/>
            <a:gdLst/>
            <a:ahLst/>
            <a:cxnLst/>
            <a:rect l="l" t="t" r="r" b="b"/>
            <a:pathLst>
              <a:path w="1815184" h="363037">
                <a:moveTo>
                  <a:pt x="0" y="0"/>
                </a:moveTo>
                <a:lnTo>
                  <a:pt x="1815184" y="0"/>
                </a:lnTo>
                <a:lnTo>
                  <a:pt x="1815184" y="363037"/>
                </a:lnTo>
                <a:lnTo>
                  <a:pt x="0" y="363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7" name="Freeform 27"/>
          <p:cNvSpPr/>
          <p:nvPr/>
        </p:nvSpPr>
        <p:spPr>
          <a:xfrm rot="-275359">
            <a:off x="3454213" y="2054167"/>
            <a:ext cx="1448190" cy="1292114"/>
          </a:xfrm>
          <a:custGeom>
            <a:avLst/>
            <a:gdLst/>
            <a:ahLst/>
            <a:cxnLst/>
            <a:rect l="l" t="t" r="r" b="b"/>
            <a:pathLst>
              <a:path w="1448190" h="1292114">
                <a:moveTo>
                  <a:pt x="0" y="0"/>
                </a:moveTo>
                <a:lnTo>
                  <a:pt x="1448191" y="0"/>
                </a:lnTo>
                <a:lnTo>
                  <a:pt x="1448191" y="1292114"/>
                </a:lnTo>
                <a:lnTo>
                  <a:pt x="0" y="1292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28" name="TextBox 28"/>
          <p:cNvSpPr txBox="1"/>
          <p:nvPr/>
        </p:nvSpPr>
        <p:spPr>
          <a:xfrm>
            <a:off x="2806244" y="4904964"/>
            <a:ext cx="605631"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UTVENDIGE</a:t>
            </a:r>
          </a:p>
        </p:txBody>
      </p:sp>
      <p:sp>
        <p:nvSpPr>
          <p:cNvPr id="29" name="TextBox 29"/>
          <p:cNvSpPr txBox="1"/>
          <p:nvPr/>
        </p:nvSpPr>
        <p:spPr>
          <a:xfrm>
            <a:off x="3674329" y="3876803"/>
            <a:ext cx="974990"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LEVERANDØRKRAV</a:t>
            </a:r>
          </a:p>
        </p:txBody>
      </p:sp>
      <p:sp>
        <p:nvSpPr>
          <p:cNvPr id="30" name="TextBox 30"/>
          <p:cNvSpPr txBox="1"/>
          <p:nvPr/>
        </p:nvSpPr>
        <p:spPr>
          <a:xfrm>
            <a:off x="3171491" y="4403731"/>
            <a:ext cx="895350"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HUSRENGJØRING</a:t>
            </a:r>
          </a:p>
        </p:txBody>
      </p:sp>
      <p:sp>
        <p:nvSpPr>
          <p:cNvPr id="31" name="TextBox 31"/>
          <p:cNvSpPr txBox="1"/>
          <p:nvPr/>
        </p:nvSpPr>
        <p:spPr>
          <a:xfrm>
            <a:off x="5083848" y="2302818"/>
            <a:ext cx="1183878"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FORRETNINGSMODELL</a:t>
            </a:r>
          </a:p>
        </p:txBody>
      </p:sp>
      <p:sp>
        <p:nvSpPr>
          <p:cNvPr id="32" name="TextBox 32"/>
          <p:cNvSpPr txBox="1"/>
          <p:nvPr/>
        </p:nvSpPr>
        <p:spPr>
          <a:xfrm>
            <a:off x="4146611" y="3365482"/>
            <a:ext cx="1018778"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DRIFTSOMLEGGING</a:t>
            </a:r>
          </a:p>
        </p:txBody>
      </p:sp>
      <p:sp>
        <p:nvSpPr>
          <p:cNvPr id="33" name="TextBox 33"/>
          <p:cNvSpPr txBox="1"/>
          <p:nvPr/>
        </p:nvSpPr>
        <p:spPr>
          <a:xfrm>
            <a:off x="4560042" y="2833017"/>
            <a:ext cx="1146175" cy="149302"/>
          </a:xfrm>
          <a:prstGeom prst="rect">
            <a:avLst/>
          </a:prstGeom>
        </p:spPr>
        <p:txBody>
          <a:bodyPr lIns="0" tIns="0" rIns="0" bIns="0" rtlCol="0" anchor="t">
            <a:spAutoFit/>
          </a:bodyPr>
          <a:lstStyle/>
          <a:p>
            <a:pPr algn="ctr">
              <a:lnSpc>
                <a:spcPts val="1220"/>
              </a:lnSpc>
            </a:pPr>
            <a:r>
              <a:rPr lang="en-US" sz="871">
                <a:solidFill>
                  <a:srgbClr val="FFFFFF"/>
                </a:solidFill>
                <a:latin typeface="Open Sans 1"/>
              </a:rPr>
              <a:t>PRODUKTPORTEFØLJE</a:t>
            </a:r>
          </a:p>
        </p:txBody>
      </p:sp>
      <p:sp>
        <p:nvSpPr>
          <p:cNvPr id="34" name="TextBox 34"/>
          <p:cNvSpPr txBox="1"/>
          <p:nvPr/>
        </p:nvSpPr>
        <p:spPr>
          <a:xfrm>
            <a:off x="6307453" y="5209958"/>
            <a:ext cx="496547" cy="161925"/>
          </a:xfrm>
          <a:prstGeom prst="rect">
            <a:avLst/>
          </a:prstGeom>
        </p:spPr>
        <p:txBody>
          <a:bodyPr lIns="0" tIns="0" rIns="0" bIns="0" rtlCol="0" anchor="t">
            <a:spAutoFit/>
          </a:bodyPr>
          <a:lstStyle/>
          <a:p>
            <a:pPr>
              <a:lnSpc>
                <a:spcPts val="1320"/>
              </a:lnSpc>
            </a:pPr>
            <a:r>
              <a:rPr lang="en-US" sz="1100">
                <a:solidFill>
                  <a:srgbClr val="2E5C8E"/>
                </a:solidFill>
                <a:latin typeface="Open Sans 1 Bold"/>
              </a:rPr>
              <a:t>RISIKO</a:t>
            </a:r>
          </a:p>
        </p:txBody>
      </p:sp>
      <p:sp>
        <p:nvSpPr>
          <p:cNvPr id="35" name="TextBox 35"/>
          <p:cNvSpPr txBox="1"/>
          <p:nvPr/>
        </p:nvSpPr>
        <p:spPr>
          <a:xfrm>
            <a:off x="2061230" y="1855848"/>
            <a:ext cx="1128885" cy="161925"/>
          </a:xfrm>
          <a:prstGeom prst="rect">
            <a:avLst/>
          </a:prstGeom>
        </p:spPr>
        <p:txBody>
          <a:bodyPr lIns="0" tIns="0" rIns="0" bIns="0" rtlCol="0" anchor="t">
            <a:spAutoFit/>
          </a:bodyPr>
          <a:lstStyle/>
          <a:p>
            <a:pPr>
              <a:lnSpc>
                <a:spcPts val="1320"/>
              </a:lnSpc>
            </a:pPr>
            <a:r>
              <a:rPr lang="en-US" sz="1100">
                <a:solidFill>
                  <a:srgbClr val="2E5C8E"/>
                </a:solidFill>
                <a:latin typeface="Open Sans 1 Bold"/>
              </a:rPr>
              <a:t>KOMPLEKSITET</a:t>
            </a:r>
          </a:p>
        </p:txBody>
      </p:sp>
      <p:sp>
        <p:nvSpPr>
          <p:cNvPr id="36" name="TextBox 36"/>
          <p:cNvSpPr txBox="1"/>
          <p:nvPr/>
        </p:nvSpPr>
        <p:spPr>
          <a:xfrm>
            <a:off x="5351808" y="1713374"/>
            <a:ext cx="746003" cy="209550"/>
          </a:xfrm>
          <a:prstGeom prst="rect">
            <a:avLst/>
          </a:prstGeom>
        </p:spPr>
        <p:txBody>
          <a:bodyPr lIns="0" tIns="0" rIns="0" bIns="0" rtlCol="0" anchor="t">
            <a:spAutoFit/>
          </a:bodyPr>
          <a:lstStyle/>
          <a:p>
            <a:pPr>
              <a:lnSpc>
                <a:spcPts val="1679"/>
              </a:lnSpc>
            </a:pPr>
            <a:r>
              <a:rPr lang="en-US" sz="1399">
                <a:solidFill>
                  <a:srgbClr val="ECA43F"/>
                </a:solidFill>
                <a:latin typeface="Open Sans 1 Bold"/>
              </a:rPr>
              <a:t>EFFEKT</a:t>
            </a:r>
          </a:p>
        </p:txBody>
      </p:sp>
      <p:sp>
        <p:nvSpPr>
          <p:cNvPr id="37" name="TextBox 37"/>
          <p:cNvSpPr txBox="1"/>
          <p:nvPr/>
        </p:nvSpPr>
        <p:spPr>
          <a:xfrm>
            <a:off x="756000" y="6038946"/>
            <a:ext cx="6014208" cy="257175"/>
          </a:xfrm>
          <a:prstGeom prst="rect">
            <a:avLst/>
          </a:prstGeom>
        </p:spPr>
        <p:txBody>
          <a:bodyPr lIns="0" tIns="0" rIns="0" bIns="0" rtlCol="0" anchor="t">
            <a:spAutoFit/>
          </a:bodyPr>
          <a:lstStyle/>
          <a:p>
            <a:pPr>
              <a:lnSpc>
                <a:spcPts val="2160"/>
              </a:lnSpc>
            </a:pPr>
            <a:r>
              <a:rPr lang="en-US" sz="1800">
                <a:solidFill>
                  <a:srgbClr val="ECA43F"/>
                </a:solidFill>
                <a:latin typeface="Open Sans 1 Italics"/>
              </a:rPr>
              <a:t>En integrert bærekraftsstrategi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4794" y="1750776"/>
            <a:ext cx="2827365" cy="1068623"/>
            <a:chOff x="0" y="0"/>
            <a:chExt cx="3769819" cy="1424831"/>
          </a:xfrm>
        </p:grpSpPr>
        <p:grpSp>
          <p:nvGrpSpPr>
            <p:cNvPr id="3" name="Group 3"/>
            <p:cNvGrpSpPr/>
            <p:nvPr/>
          </p:nvGrpSpPr>
          <p:grpSpPr>
            <a:xfrm rot="-5400000">
              <a:off x="1111509" y="-1111509"/>
              <a:ext cx="1424831" cy="3647849"/>
              <a:chOff x="0" y="0"/>
              <a:chExt cx="660400" cy="1690755"/>
            </a:xfrm>
          </p:grpSpPr>
          <p:sp>
            <p:nvSpPr>
              <p:cNvPr id="4" name="Freeform 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52B0E4"/>
              </a:solidFill>
            </p:spPr>
            <p:txBody>
              <a:bodyPr/>
              <a:lstStyle/>
              <a:p>
                <a:endParaRPr lang="nb-NO"/>
              </a:p>
            </p:txBody>
          </p:sp>
          <p:sp>
            <p:nvSpPr>
              <p:cNvPr id="5" name="TextBox 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6" name="Group 6"/>
            <p:cNvGrpSpPr/>
            <p:nvPr/>
          </p:nvGrpSpPr>
          <p:grpSpPr>
            <a:xfrm>
              <a:off x="111503" y="146352"/>
              <a:ext cx="1132128" cy="113212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9" name="Group 9"/>
            <p:cNvGrpSpPr/>
            <p:nvPr/>
          </p:nvGrpSpPr>
          <p:grpSpPr>
            <a:xfrm rot="-5400000">
              <a:off x="2989751" y="644763"/>
              <a:ext cx="1424831" cy="135305"/>
              <a:chOff x="0" y="0"/>
              <a:chExt cx="3597396" cy="341617"/>
            </a:xfrm>
          </p:grpSpPr>
          <p:sp>
            <p:nvSpPr>
              <p:cNvPr id="10" name="Freeform 1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11" name="TextBox 1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12" name="Group 12"/>
          <p:cNvGrpSpPr/>
          <p:nvPr/>
        </p:nvGrpSpPr>
        <p:grpSpPr>
          <a:xfrm>
            <a:off x="484794" y="3141882"/>
            <a:ext cx="2827365" cy="1068623"/>
            <a:chOff x="0" y="0"/>
            <a:chExt cx="3769819" cy="1424831"/>
          </a:xfrm>
        </p:grpSpPr>
        <p:grpSp>
          <p:nvGrpSpPr>
            <p:cNvPr id="13" name="Group 13"/>
            <p:cNvGrpSpPr/>
            <p:nvPr/>
          </p:nvGrpSpPr>
          <p:grpSpPr>
            <a:xfrm rot="-5400000">
              <a:off x="1111509" y="-1111509"/>
              <a:ext cx="1424831" cy="3647849"/>
              <a:chOff x="0" y="0"/>
              <a:chExt cx="660400" cy="1690755"/>
            </a:xfrm>
          </p:grpSpPr>
          <p:sp>
            <p:nvSpPr>
              <p:cNvPr id="14" name="Freeform 1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9CBDDC"/>
              </a:solidFill>
            </p:spPr>
            <p:txBody>
              <a:bodyPr/>
              <a:lstStyle/>
              <a:p>
                <a:endParaRPr lang="nb-NO"/>
              </a:p>
            </p:txBody>
          </p:sp>
          <p:sp>
            <p:nvSpPr>
              <p:cNvPr id="15" name="TextBox 1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16" name="Group 16"/>
            <p:cNvGrpSpPr/>
            <p:nvPr/>
          </p:nvGrpSpPr>
          <p:grpSpPr>
            <a:xfrm>
              <a:off x="111503" y="146352"/>
              <a:ext cx="1132128" cy="113212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18" name="TextBox 1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19" name="Group 19"/>
            <p:cNvGrpSpPr/>
            <p:nvPr/>
          </p:nvGrpSpPr>
          <p:grpSpPr>
            <a:xfrm rot="-5400000">
              <a:off x="2989751" y="644763"/>
              <a:ext cx="1424831" cy="135305"/>
              <a:chOff x="0" y="0"/>
              <a:chExt cx="3597396" cy="341617"/>
            </a:xfrm>
          </p:grpSpPr>
          <p:sp>
            <p:nvSpPr>
              <p:cNvPr id="20" name="Freeform 2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21" name="TextBox 2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22" name="Group 22"/>
          <p:cNvGrpSpPr/>
          <p:nvPr/>
        </p:nvGrpSpPr>
        <p:grpSpPr>
          <a:xfrm>
            <a:off x="484794" y="4524147"/>
            <a:ext cx="2827365" cy="1068623"/>
            <a:chOff x="0" y="0"/>
            <a:chExt cx="3769819" cy="1424831"/>
          </a:xfrm>
        </p:grpSpPr>
        <p:grpSp>
          <p:nvGrpSpPr>
            <p:cNvPr id="23" name="Group 23"/>
            <p:cNvGrpSpPr/>
            <p:nvPr/>
          </p:nvGrpSpPr>
          <p:grpSpPr>
            <a:xfrm rot="-5400000">
              <a:off x="1111509" y="-1111509"/>
              <a:ext cx="1424831" cy="3647849"/>
              <a:chOff x="0" y="0"/>
              <a:chExt cx="660400" cy="1690755"/>
            </a:xfrm>
          </p:grpSpPr>
          <p:sp>
            <p:nvSpPr>
              <p:cNvPr id="24" name="Freeform 2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52B0E4"/>
              </a:solidFill>
            </p:spPr>
            <p:txBody>
              <a:bodyPr/>
              <a:lstStyle/>
              <a:p>
                <a:endParaRPr lang="nb-NO"/>
              </a:p>
            </p:txBody>
          </p:sp>
          <p:sp>
            <p:nvSpPr>
              <p:cNvPr id="25" name="TextBox 2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26" name="Group 26"/>
            <p:cNvGrpSpPr/>
            <p:nvPr/>
          </p:nvGrpSpPr>
          <p:grpSpPr>
            <a:xfrm>
              <a:off x="111503" y="146352"/>
              <a:ext cx="1132128" cy="11321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28" name="TextBox 2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29" name="Group 29"/>
            <p:cNvGrpSpPr/>
            <p:nvPr/>
          </p:nvGrpSpPr>
          <p:grpSpPr>
            <a:xfrm rot="-5400000">
              <a:off x="2989751" y="644763"/>
              <a:ext cx="1424831" cy="135305"/>
              <a:chOff x="0" y="0"/>
              <a:chExt cx="3597396" cy="341617"/>
            </a:xfrm>
          </p:grpSpPr>
          <p:sp>
            <p:nvSpPr>
              <p:cNvPr id="30" name="Freeform 3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31" name="TextBox 3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32" name="Group 32"/>
          <p:cNvGrpSpPr/>
          <p:nvPr/>
        </p:nvGrpSpPr>
        <p:grpSpPr>
          <a:xfrm>
            <a:off x="484794" y="5897570"/>
            <a:ext cx="2827365" cy="1068623"/>
            <a:chOff x="0" y="0"/>
            <a:chExt cx="3769819" cy="1424831"/>
          </a:xfrm>
        </p:grpSpPr>
        <p:grpSp>
          <p:nvGrpSpPr>
            <p:cNvPr id="33" name="Group 33"/>
            <p:cNvGrpSpPr/>
            <p:nvPr/>
          </p:nvGrpSpPr>
          <p:grpSpPr>
            <a:xfrm rot="-5400000">
              <a:off x="1111509" y="-1111509"/>
              <a:ext cx="1424831" cy="3647849"/>
              <a:chOff x="0" y="0"/>
              <a:chExt cx="660400" cy="1690755"/>
            </a:xfrm>
          </p:grpSpPr>
          <p:sp>
            <p:nvSpPr>
              <p:cNvPr id="34" name="Freeform 3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9CBDDC"/>
              </a:solidFill>
            </p:spPr>
            <p:txBody>
              <a:bodyPr/>
              <a:lstStyle/>
              <a:p>
                <a:endParaRPr lang="nb-NO"/>
              </a:p>
            </p:txBody>
          </p:sp>
          <p:sp>
            <p:nvSpPr>
              <p:cNvPr id="35" name="TextBox 3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36" name="Group 36"/>
            <p:cNvGrpSpPr/>
            <p:nvPr/>
          </p:nvGrpSpPr>
          <p:grpSpPr>
            <a:xfrm>
              <a:off x="111503" y="146352"/>
              <a:ext cx="1132128" cy="1132128"/>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38" name="TextBox 3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39" name="Group 39"/>
            <p:cNvGrpSpPr/>
            <p:nvPr/>
          </p:nvGrpSpPr>
          <p:grpSpPr>
            <a:xfrm rot="-5400000">
              <a:off x="2989751" y="644763"/>
              <a:ext cx="1424831" cy="135305"/>
              <a:chOff x="0" y="0"/>
              <a:chExt cx="3597396" cy="341617"/>
            </a:xfrm>
          </p:grpSpPr>
          <p:sp>
            <p:nvSpPr>
              <p:cNvPr id="40" name="Freeform 4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41" name="TextBox 4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42" name="Group 42"/>
          <p:cNvGrpSpPr/>
          <p:nvPr/>
        </p:nvGrpSpPr>
        <p:grpSpPr>
          <a:xfrm>
            <a:off x="491125" y="7290043"/>
            <a:ext cx="2827365" cy="1068623"/>
            <a:chOff x="0" y="0"/>
            <a:chExt cx="3769819" cy="1424831"/>
          </a:xfrm>
        </p:grpSpPr>
        <p:grpSp>
          <p:nvGrpSpPr>
            <p:cNvPr id="43" name="Group 43"/>
            <p:cNvGrpSpPr/>
            <p:nvPr/>
          </p:nvGrpSpPr>
          <p:grpSpPr>
            <a:xfrm rot="-5400000">
              <a:off x="1111509" y="-1111509"/>
              <a:ext cx="1424831" cy="3647849"/>
              <a:chOff x="0" y="0"/>
              <a:chExt cx="660400" cy="1690755"/>
            </a:xfrm>
          </p:grpSpPr>
          <p:sp>
            <p:nvSpPr>
              <p:cNvPr id="44" name="Freeform 4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05AAEE"/>
              </a:solidFill>
            </p:spPr>
            <p:txBody>
              <a:bodyPr/>
              <a:lstStyle/>
              <a:p>
                <a:endParaRPr lang="nb-NO"/>
              </a:p>
            </p:txBody>
          </p:sp>
          <p:sp>
            <p:nvSpPr>
              <p:cNvPr id="45" name="TextBox 4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46" name="Group 46"/>
            <p:cNvGrpSpPr/>
            <p:nvPr/>
          </p:nvGrpSpPr>
          <p:grpSpPr>
            <a:xfrm>
              <a:off x="111503" y="146352"/>
              <a:ext cx="1132128" cy="1132128"/>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48" name="TextBox 4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49" name="Group 49"/>
            <p:cNvGrpSpPr/>
            <p:nvPr/>
          </p:nvGrpSpPr>
          <p:grpSpPr>
            <a:xfrm rot="-5400000">
              <a:off x="2989751" y="644763"/>
              <a:ext cx="1424831" cy="135305"/>
              <a:chOff x="0" y="0"/>
              <a:chExt cx="3597396" cy="341617"/>
            </a:xfrm>
          </p:grpSpPr>
          <p:sp>
            <p:nvSpPr>
              <p:cNvPr id="50" name="Freeform 5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51" name="TextBox 5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52" name="Group 52"/>
          <p:cNvGrpSpPr/>
          <p:nvPr/>
        </p:nvGrpSpPr>
        <p:grpSpPr>
          <a:xfrm>
            <a:off x="491125" y="8682516"/>
            <a:ext cx="2827365" cy="1068623"/>
            <a:chOff x="0" y="0"/>
            <a:chExt cx="3769819" cy="1424831"/>
          </a:xfrm>
        </p:grpSpPr>
        <p:grpSp>
          <p:nvGrpSpPr>
            <p:cNvPr id="53" name="Group 53"/>
            <p:cNvGrpSpPr/>
            <p:nvPr/>
          </p:nvGrpSpPr>
          <p:grpSpPr>
            <a:xfrm rot="-5400000">
              <a:off x="1111509" y="-1111509"/>
              <a:ext cx="1424831" cy="3647849"/>
              <a:chOff x="0" y="0"/>
              <a:chExt cx="660400" cy="1690755"/>
            </a:xfrm>
          </p:grpSpPr>
          <p:sp>
            <p:nvSpPr>
              <p:cNvPr id="54" name="Freeform 54"/>
              <p:cNvSpPr/>
              <p:nvPr/>
            </p:nvSpPr>
            <p:spPr>
              <a:xfrm>
                <a:off x="0" y="0"/>
                <a:ext cx="660400" cy="1690755"/>
              </a:xfrm>
              <a:custGeom>
                <a:avLst/>
                <a:gdLst/>
                <a:ahLst/>
                <a:cxnLst/>
                <a:rect l="l" t="t" r="r" b="b"/>
                <a:pathLst>
                  <a:path w="660400" h="169075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48004"/>
                    </a:cubicBezTo>
                    <a:lnTo>
                      <a:pt x="660400" y="1690755"/>
                    </a:lnTo>
                    <a:lnTo>
                      <a:pt x="0" y="1690755"/>
                    </a:lnTo>
                    <a:lnTo>
                      <a:pt x="0" y="349000"/>
                    </a:lnTo>
                    <a:cubicBezTo>
                      <a:pt x="1782" y="185660"/>
                      <a:pt x="93019" y="64045"/>
                      <a:pt x="220252" y="19070"/>
                    </a:cubicBezTo>
                    <a:close/>
                  </a:path>
                </a:pathLst>
              </a:custGeom>
              <a:solidFill>
                <a:srgbClr val="9CBDDC"/>
              </a:solidFill>
            </p:spPr>
            <p:txBody>
              <a:bodyPr/>
              <a:lstStyle/>
              <a:p>
                <a:endParaRPr lang="nb-NO"/>
              </a:p>
            </p:txBody>
          </p:sp>
          <p:sp>
            <p:nvSpPr>
              <p:cNvPr id="55" name="TextBox 55"/>
              <p:cNvSpPr txBox="1"/>
              <p:nvPr/>
            </p:nvSpPr>
            <p:spPr>
              <a:xfrm>
                <a:off x="0" y="127000"/>
                <a:ext cx="660400" cy="1563755"/>
              </a:xfrm>
              <a:prstGeom prst="rect">
                <a:avLst/>
              </a:prstGeom>
            </p:spPr>
            <p:txBody>
              <a:bodyPr lIns="50800" tIns="50800" rIns="50800" bIns="50800" rtlCol="0" anchor="ctr"/>
              <a:lstStyle/>
              <a:p>
                <a:pPr algn="ctr">
                  <a:lnSpc>
                    <a:spcPts val="1701"/>
                  </a:lnSpc>
                </a:pPr>
                <a:endParaRPr/>
              </a:p>
            </p:txBody>
          </p:sp>
        </p:grpSp>
        <p:grpSp>
          <p:nvGrpSpPr>
            <p:cNvPr id="56" name="Group 56"/>
            <p:cNvGrpSpPr/>
            <p:nvPr/>
          </p:nvGrpSpPr>
          <p:grpSpPr>
            <a:xfrm>
              <a:off x="111503" y="146352"/>
              <a:ext cx="1132128" cy="113212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C8E"/>
              </a:solidFill>
            </p:spPr>
            <p:txBody>
              <a:bodyPr/>
              <a:lstStyle/>
              <a:p>
                <a:endParaRPr lang="nb-NO"/>
              </a:p>
            </p:txBody>
          </p:sp>
          <p:sp>
            <p:nvSpPr>
              <p:cNvPr id="58" name="TextBox 58"/>
              <p:cNvSpPr txBox="1"/>
              <p:nvPr/>
            </p:nvSpPr>
            <p:spPr>
              <a:xfrm>
                <a:off x="76200" y="76200"/>
                <a:ext cx="660400" cy="660400"/>
              </a:xfrm>
              <a:prstGeom prst="rect">
                <a:avLst/>
              </a:prstGeom>
            </p:spPr>
            <p:txBody>
              <a:bodyPr lIns="50800" tIns="50800" rIns="50800" bIns="50800" rtlCol="0" anchor="ctr"/>
              <a:lstStyle/>
              <a:p>
                <a:pPr algn="ctr">
                  <a:lnSpc>
                    <a:spcPts val="1701"/>
                  </a:lnSpc>
                </a:pPr>
                <a:endParaRPr/>
              </a:p>
            </p:txBody>
          </p:sp>
        </p:grpSp>
        <p:grpSp>
          <p:nvGrpSpPr>
            <p:cNvPr id="59" name="Group 59"/>
            <p:cNvGrpSpPr/>
            <p:nvPr/>
          </p:nvGrpSpPr>
          <p:grpSpPr>
            <a:xfrm rot="-5400000">
              <a:off x="2989751" y="644763"/>
              <a:ext cx="1424831" cy="135305"/>
              <a:chOff x="0" y="0"/>
              <a:chExt cx="3597396" cy="341617"/>
            </a:xfrm>
          </p:grpSpPr>
          <p:sp>
            <p:nvSpPr>
              <p:cNvPr id="60" name="Freeform 60"/>
              <p:cNvSpPr/>
              <p:nvPr/>
            </p:nvSpPr>
            <p:spPr>
              <a:xfrm>
                <a:off x="0" y="0"/>
                <a:ext cx="3597396" cy="341617"/>
              </a:xfrm>
              <a:custGeom>
                <a:avLst/>
                <a:gdLst/>
                <a:ahLst/>
                <a:cxnLst/>
                <a:rect l="l" t="t" r="r" b="b"/>
                <a:pathLst>
                  <a:path w="3597396" h="341617">
                    <a:moveTo>
                      <a:pt x="1199780" y="322548"/>
                    </a:moveTo>
                    <a:cubicBezTo>
                      <a:pt x="1384209" y="334062"/>
                      <a:pt x="1593882" y="341617"/>
                      <a:pt x="1799667" y="341617"/>
                    </a:cubicBezTo>
                    <a:cubicBezTo>
                      <a:pt x="2005458" y="341617"/>
                      <a:pt x="2203481" y="335140"/>
                      <a:pt x="2385966" y="323627"/>
                    </a:cubicBezTo>
                    <a:cubicBezTo>
                      <a:pt x="2389854" y="323267"/>
                      <a:pt x="2393735" y="323267"/>
                      <a:pt x="2397616" y="322908"/>
                    </a:cubicBezTo>
                    <a:cubicBezTo>
                      <a:pt x="3082927" y="276852"/>
                      <a:pt x="3587690" y="155239"/>
                      <a:pt x="3597396" y="23582"/>
                    </a:cubicBezTo>
                    <a:lnTo>
                      <a:pt x="3597396" y="0"/>
                    </a:lnTo>
                    <a:lnTo>
                      <a:pt x="0" y="0"/>
                    </a:lnTo>
                    <a:lnTo>
                      <a:pt x="0" y="23564"/>
                    </a:lnTo>
                    <a:cubicBezTo>
                      <a:pt x="9707" y="155957"/>
                      <a:pt x="506703" y="277573"/>
                      <a:pt x="1199780" y="322548"/>
                    </a:cubicBezTo>
                    <a:close/>
                  </a:path>
                </a:pathLst>
              </a:custGeom>
              <a:solidFill>
                <a:srgbClr val="2E5C8E"/>
              </a:solidFill>
            </p:spPr>
            <p:txBody>
              <a:bodyPr/>
              <a:lstStyle/>
              <a:p>
                <a:endParaRPr lang="nb-NO"/>
              </a:p>
            </p:txBody>
          </p:sp>
          <p:sp>
            <p:nvSpPr>
              <p:cNvPr id="61" name="TextBox 61"/>
              <p:cNvSpPr txBox="1"/>
              <p:nvPr/>
            </p:nvSpPr>
            <p:spPr>
              <a:xfrm>
                <a:off x="0" y="0"/>
                <a:ext cx="3597396" cy="214617"/>
              </a:xfrm>
              <a:prstGeom prst="rect">
                <a:avLst/>
              </a:prstGeom>
            </p:spPr>
            <p:txBody>
              <a:bodyPr lIns="50800" tIns="50800" rIns="50800" bIns="50800" rtlCol="0" anchor="ctr"/>
              <a:lstStyle/>
              <a:p>
                <a:pPr algn="ctr">
                  <a:lnSpc>
                    <a:spcPts val="1701"/>
                  </a:lnSpc>
                </a:pPr>
                <a:endParaRPr/>
              </a:p>
            </p:txBody>
          </p:sp>
        </p:grpSp>
      </p:grpSp>
      <p:grpSp>
        <p:nvGrpSpPr>
          <p:cNvPr id="62" name="Group 62"/>
          <p:cNvGrpSpPr/>
          <p:nvPr/>
        </p:nvGrpSpPr>
        <p:grpSpPr>
          <a:xfrm rot="5400000">
            <a:off x="-794359" y="8977895"/>
            <a:ext cx="1506338" cy="1318046"/>
            <a:chOff x="0" y="0"/>
            <a:chExt cx="812800" cy="711200"/>
          </a:xfrm>
        </p:grpSpPr>
        <p:sp>
          <p:nvSpPr>
            <p:cNvPr id="63" name="Freeform 63"/>
            <p:cNvSpPr/>
            <p:nvPr/>
          </p:nvSpPr>
          <p:spPr>
            <a:xfrm>
              <a:off x="40449" y="59652"/>
              <a:ext cx="731903" cy="651548"/>
            </a:xfrm>
            <a:custGeom>
              <a:avLst/>
              <a:gdLst/>
              <a:ahLst/>
              <a:cxnLst/>
              <a:rect l="l" t="t" r="r" b="b"/>
              <a:pathLst>
                <a:path w="731903" h="651548">
                  <a:moveTo>
                    <a:pt x="416950" y="29596"/>
                  </a:moveTo>
                  <a:lnTo>
                    <a:pt x="721352" y="562300"/>
                  </a:lnTo>
                  <a:cubicBezTo>
                    <a:pt x="731902" y="580763"/>
                    <a:pt x="731826" y="603445"/>
                    <a:pt x="721153" y="621837"/>
                  </a:cubicBezTo>
                  <a:cubicBezTo>
                    <a:pt x="710480" y="640229"/>
                    <a:pt x="690824" y="651548"/>
                    <a:pt x="669560" y="651548"/>
                  </a:cubicBezTo>
                  <a:lnTo>
                    <a:pt x="62342" y="651548"/>
                  </a:lnTo>
                  <a:cubicBezTo>
                    <a:pt x="41078" y="651548"/>
                    <a:pt x="21422" y="640229"/>
                    <a:pt x="10749" y="621837"/>
                  </a:cubicBezTo>
                  <a:cubicBezTo>
                    <a:pt x="76" y="603445"/>
                    <a:pt x="0" y="580763"/>
                    <a:pt x="10550" y="562300"/>
                  </a:cubicBezTo>
                  <a:lnTo>
                    <a:pt x="314952" y="29596"/>
                  </a:lnTo>
                  <a:cubicBezTo>
                    <a:pt x="325410" y="11295"/>
                    <a:pt x="344873" y="0"/>
                    <a:pt x="365951" y="0"/>
                  </a:cubicBezTo>
                  <a:cubicBezTo>
                    <a:pt x="387030" y="0"/>
                    <a:pt x="406492" y="11295"/>
                    <a:pt x="416950" y="29596"/>
                  </a:cubicBezTo>
                  <a:close/>
                </a:path>
              </a:pathLst>
            </a:custGeom>
            <a:solidFill>
              <a:srgbClr val="000000">
                <a:alpha val="0"/>
              </a:srgbClr>
            </a:solidFill>
            <a:ln w="38100" cap="sq">
              <a:solidFill>
                <a:srgbClr val="FEC020"/>
              </a:solidFill>
              <a:prstDash val="solid"/>
              <a:miter/>
            </a:ln>
          </p:spPr>
          <p:txBody>
            <a:bodyPr/>
            <a:lstStyle/>
            <a:p>
              <a:endParaRPr lang="nb-NO"/>
            </a:p>
          </p:txBody>
        </p:sp>
        <p:sp>
          <p:nvSpPr>
            <p:cNvPr id="64" name="TextBox 64"/>
            <p:cNvSpPr txBox="1"/>
            <p:nvPr/>
          </p:nvSpPr>
          <p:spPr>
            <a:xfrm>
              <a:off x="127000" y="368300"/>
              <a:ext cx="558800" cy="292100"/>
            </a:xfrm>
            <a:prstGeom prst="rect">
              <a:avLst/>
            </a:prstGeom>
          </p:spPr>
          <p:txBody>
            <a:bodyPr lIns="50800" tIns="50800" rIns="50800" bIns="50800" rtlCol="0" anchor="ctr"/>
            <a:lstStyle/>
            <a:p>
              <a:pPr marL="0" lvl="0" indent="0" algn="ctr">
                <a:lnSpc>
                  <a:spcPts val="1599"/>
                </a:lnSpc>
                <a:spcBef>
                  <a:spcPct val="0"/>
                </a:spcBef>
              </a:pPr>
              <a:endParaRPr/>
            </a:p>
          </p:txBody>
        </p:sp>
      </p:grpSp>
      <p:sp>
        <p:nvSpPr>
          <p:cNvPr id="65" name="AutoShape 65"/>
          <p:cNvSpPr/>
          <p:nvPr/>
        </p:nvSpPr>
        <p:spPr>
          <a:xfrm flipV="1">
            <a:off x="764452" y="9979693"/>
            <a:ext cx="6039548" cy="20427"/>
          </a:xfrm>
          <a:prstGeom prst="line">
            <a:avLst/>
          </a:prstGeom>
          <a:ln w="38100" cap="flat">
            <a:solidFill>
              <a:srgbClr val="ECA43F"/>
            </a:solidFill>
            <a:prstDash val="solid"/>
            <a:headEnd type="none" w="sm" len="sm"/>
            <a:tailEnd type="none" w="sm" len="sm"/>
          </a:ln>
        </p:spPr>
        <p:txBody>
          <a:bodyPr/>
          <a:lstStyle/>
          <a:p>
            <a:endParaRPr lang="nb-NO"/>
          </a:p>
        </p:txBody>
      </p:sp>
      <p:grpSp>
        <p:nvGrpSpPr>
          <p:cNvPr id="66" name="Group 66"/>
          <p:cNvGrpSpPr/>
          <p:nvPr/>
        </p:nvGrpSpPr>
        <p:grpSpPr>
          <a:xfrm rot="-5400000">
            <a:off x="-1150073" y="9947316"/>
            <a:ext cx="1885766" cy="1650045"/>
            <a:chOff x="0" y="0"/>
            <a:chExt cx="812800" cy="711200"/>
          </a:xfrm>
        </p:grpSpPr>
        <p:sp>
          <p:nvSpPr>
            <p:cNvPr id="67" name="Freeform 67"/>
            <p:cNvSpPr/>
            <p:nvPr/>
          </p:nvSpPr>
          <p:spPr>
            <a:xfrm>
              <a:off x="32310" y="47650"/>
              <a:ext cx="748180" cy="663550"/>
            </a:xfrm>
            <a:custGeom>
              <a:avLst/>
              <a:gdLst/>
              <a:ahLst/>
              <a:cxnLst/>
              <a:rect l="l" t="t" r="r" b="b"/>
              <a:pathLst>
                <a:path w="748180" h="663550">
                  <a:moveTo>
                    <a:pt x="414827" y="23641"/>
                  </a:moveTo>
                  <a:lnTo>
                    <a:pt x="739753" y="592259"/>
                  </a:lnTo>
                  <a:cubicBezTo>
                    <a:pt x="748180" y="607007"/>
                    <a:pt x="748119" y="625126"/>
                    <a:pt x="739594" y="639817"/>
                  </a:cubicBezTo>
                  <a:cubicBezTo>
                    <a:pt x="731068" y="654508"/>
                    <a:pt x="715367" y="663550"/>
                    <a:pt x="698381" y="663550"/>
                  </a:cubicBezTo>
                  <a:lnTo>
                    <a:pt x="49799" y="663550"/>
                  </a:lnTo>
                  <a:cubicBezTo>
                    <a:pt x="32813" y="663550"/>
                    <a:pt x="17112" y="654508"/>
                    <a:pt x="8586" y="639817"/>
                  </a:cubicBezTo>
                  <a:cubicBezTo>
                    <a:pt x="61" y="625126"/>
                    <a:pt x="0" y="607007"/>
                    <a:pt x="8427" y="592259"/>
                  </a:cubicBezTo>
                  <a:lnTo>
                    <a:pt x="333353" y="23641"/>
                  </a:lnTo>
                  <a:cubicBezTo>
                    <a:pt x="341706" y="9022"/>
                    <a:pt x="357253" y="0"/>
                    <a:pt x="374090" y="0"/>
                  </a:cubicBezTo>
                  <a:cubicBezTo>
                    <a:pt x="390927" y="0"/>
                    <a:pt x="406474" y="9022"/>
                    <a:pt x="414827" y="23641"/>
                  </a:cubicBezTo>
                  <a:close/>
                </a:path>
              </a:pathLst>
            </a:custGeom>
            <a:solidFill>
              <a:srgbClr val="05AAEE"/>
            </a:solidFill>
          </p:spPr>
          <p:txBody>
            <a:bodyPr/>
            <a:lstStyle/>
            <a:p>
              <a:endParaRPr lang="nb-NO"/>
            </a:p>
          </p:txBody>
        </p:sp>
        <p:sp>
          <p:nvSpPr>
            <p:cNvPr id="68" name="TextBox 68"/>
            <p:cNvSpPr txBox="1"/>
            <p:nvPr/>
          </p:nvSpPr>
          <p:spPr>
            <a:xfrm>
              <a:off x="127000" y="368300"/>
              <a:ext cx="558800" cy="292100"/>
            </a:xfrm>
            <a:prstGeom prst="rect">
              <a:avLst/>
            </a:prstGeom>
          </p:spPr>
          <p:txBody>
            <a:bodyPr lIns="50800" tIns="50800" rIns="50800" bIns="50800" rtlCol="0" anchor="ctr"/>
            <a:lstStyle/>
            <a:p>
              <a:pPr algn="ctr">
                <a:lnSpc>
                  <a:spcPts val="1599"/>
                </a:lnSpc>
              </a:pPr>
              <a:endParaRPr/>
            </a:p>
          </p:txBody>
        </p:sp>
      </p:grpSp>
      <p:sp>
        <p:nvSpPr>
          <p:cNvPr id="69" name="Freeform 69"/>
          <p:cNvSpPr/>
          <p:nvPr/>
        </p:nvSpPr>
        <p:spPr>
          <a:xfrm>
            <a:off x="756000" y="2069282"/>
            <a:ext cx="438401" cy="443950"/>
          </a:xfrm>
          <a:custGeom>
            <a:avLst/>
            <a:gdLst/>
            <a:ahLst/>
            <a:cxnLst/>
            <a:rect l="l" t="t" r="r" b="b"/>
            <a:pathLst>
              <a:path w="438401" h="443950">
                <a:moveTo>
                  <a:pt x="0" y="0"/>
                </a:moveTo>
                <a:lnTo>
                  <a:pt x="438401" y="0"/>
                </a:lnTo>
                <a:lnTo>
                  <a:pt x="438401" y="443950"/>
                </a:lnTo>
                <a:lnTo>
                  <a:pt x="0" y="443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70" name="Freeform 70"/>
          <p:cNvSpPr/>
          <p:nvPr/>
        </p:nvSpPr>
        <p:spPr>
          <a:xfrm>
            <a:off x="732990" y="3402389"/>
            <a:ext cx="521682" cy="521682"/>
          </a:xfrm>
          <a:custGeom>
            <a:avLst/>
            <a:gdLst/>
            <a:ahLst/>
            <a:cxnLst/>
            <a:rect l="l" t="t" r="r" b="b"/>
            <a:pathLst>
              <a:path w="521682" h="521682">
                <a:moveTo>
                  <a:pt x="0" y="0"/>
                </a:moveTo>
                <a:lnTo>
                  <a:pt x="521683" y="0"/>
                </a:lnTo>
                <a:lnTo>
                  <a:pt x="521683" y="521683"/>
                </a:lnTo>
                <a:lnTo>
                  <a:pt x="0" y="521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71" name="Freeform 71"/>
          <p:cNvSpPr/>
          <p:nvPr/>
        </p:nvSpPr>
        <p:spPr>
          <a:xfrm>
            <a:off x="650178" y="4864664"/>
            <a:ext cx="650045" cy="387589"/>
          </a:xfrm>
          <a:custGeom>
            <a:avLst/>
            <a:gdLst/>
            <a:ahLst/>
            <a:cxnLst/>
            <a:rect l="l" t="t" r="r" b="b"/>
            <a:pathLst>
              <a:path w="650045" h="387589">
                <a:moveTo>
                  <a:pt x="0" y="0"/>
                </a:moveTo>
                <a:lnTo>
                  <a:pt x="650045" y="0"/>
                </a:lnTo>
                <a:lnTo>
                  <a:pt x="650045" y="387589"/>
                </a:lnTo>
                <a:lnTo>
                  <a:pt x="0" y="3875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72" name="Freeform 72"/>
          <p:cNvSpPr/>
          <p:nvPr/>
        </p:nvSpPr>
        <p:spPr>
          <a:xfrm>
            <a:off x="707772" y="6159475"/>
            <a:ext cx="546900" cy="530493"/>
          </a:xfrm>
          <a:custGeom>
            <a:avLst/>
            <a:gdLst/>
            <a:ahLst/>
            <a:cxnLst/>
            <a:rect l="l" t="t" r="r" b="b"/>
            <a:pathLst>
              <a:path w="546900" h="530493">
                <a:moveTo>
                  <a:pt x="0" y="0"/>
                </a:moveTo>
                <a:lnTo>
                  <a:pt x="546901" y="0"/>
                </a:lnTo>
                <a:lnTo>
                  <a:pt x="546901" y="530493"/>
                </a:lnTo>
                <a:lnTo>
                  <a:pt x="0" y="530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73" name="Freeform 73"/>
          <p:cNvSpPr/>
          <p:nvPr/>
        </p:nvSpPr>
        <p:spPr>
          <a:xfrm>
            <a:off x="732990" y="7559525"/>
            <a:ext cx="539780" cy="529659"/>
          </a:xfrm>
          <a:custGeom>
            <a:avLst/>
            <a:gdLst/>
            <a:ahLst/>
            <a:cxnLst/>
            <a:rect l="l" t="t" r="r" b="b"/>
            <a:pathLst>
              <a:path w="539780" h="529659">
                <a:moveTo>
                  <a:pt x="0" y="0"/>
                </a:moveTo>
                <a:lnTo>
                  <a:pt x="539780" y="0"/>
                </a:lnTo>
                <a:lnTo>
                  <a:pt x="539780" y="529659"/>
                </a:lnTo>
                <a:lnTo>
                  <a:pt x="0" y="5296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74" name="Freeform 74"/>
          <p:cNvSpPr/>
          <p:nvPr/>
        </p:nvSpPr>
        <p:spPr>
          <a:xfrm>
            <a:off x="725596" y="8920641"/>
            <a:ext cx="554568" cy="554568"/>
          </a:xfrm>
          <a:custGeom>
            <a:avLst/>
            <a:gdLst/>
            <a:ahLst/>
            <a:cxnLst/>
            <a:rect l="l" t="t" r="r" b="b"/>
            <a:pathLst>
              <a:path w="554568" h="554568">
                <a:moveTo>
                  <a:pt x="0" y="0"/>
                </a:moveTo>
                <a:lnTo>
                  <a:pt x="554568" y="0"/>
                </a:lnTo>
                <a:lnTo>
                  <a:pt x="554568" y="554567"/>
                </a:lnTo>
                <a:lnTo>
                  <a:pt x="0" y="5545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
        <p:nvSpPr>
          <p:cNvPr id="75" name="TextBox 75"/>
          <p:cNvSpPr txBox="1"/>
          <p:nvPr/>
        </p:nvSpPr>
        <p:spPr>
          <a:xfrm>
            <a:off x="756000" y="1040763"/>
            <a:ext cx="4816035" cy="318135"/>
          </a:xfrm>
          <a:prstGeom prst="rect">
            <a:avLst/>
          </a:prstGeom>
        </p:spPr>
        <p:txBody>
          <a:bodyPr lIns="0" tIns="0" rIns="0" bIns="0" rtlCol="0" anchor="t">
            <a:spAutoFit/>
          </a:bodyPr>
          <a:lstStyle/>
          <a:p>
            <a:pPr>
              <a:lnSpc>
                <a:spcPts val="2400"/>
              </a:lnSpc>
            </a:pPr>
            <a:r>
              <a:rPr lang="en-US" sz="2400">
                <a:solidFill>
                  <a:srgbClr val="2E5C8E"/>
                </a:solidFill>
                <a:latin typeface="Open Sans 1"/>
              </a:rPr>
              <a:t>Grønn Strategi Trapp</a:t>
            </a:r>
          </a:p>
        </p:txBody>
      </p:sp>
      <p:sp>
        <p:nvSpPr>
          <p:cNvPr id="76" name="TextBox 76"/>
          <p:cNvSpPr txBox="1"/>
          <p:nvPr/>
        </p:nvSpPr>
        <p:spPr>
          <a:xfrm>
            <a:off x="766094" y="794100"/>
            <a:ext cx="2874998" cy="202565"/>
          </a:xfrm>
          <a:prstGeom prst="rect">
            <a:avLst/>
          </a:prstGeom>
        </p:spPr>
        <p:txBody>
          <a:bodyPr lIns="0" tIns="0" rIns="0" bIns="0" rtlCol="0" anchor="t">
            <a:spAutoFit/>
          </a:bodyPr>
          <a:lstStyle/>
          <a:p>
            <a:pPr>
              <a:lnSpc>
                <a:spcPts val="1599"/>
              </a:lnSpc>
            </a:pPr>
            <a:r>
              <a:rPr lang="en-US" sz="1599">
                <a:solidFill>
                  <a:srgbClr val="2E5C8E"/>
                </a:solidFill>
                <a:latin typeface="Open Sans 1 Italics"/>
              </a:rPr>
              <a:t>Bærekraftsstrategi</a:t>
            </a:r>
          </a:p>
        </p:txBody>
      </p:sp>
      <p:sp>
        <p:nvSpPr>
          <p:cNvPr id="77" name="TextBox 77"/>
          <p:cNvSpPr txBox="1"/>
          <p:nvPr/>
        </p:nvSpPr>
        <p:spPr>
          <a:xfrm>
            <a:off x="3412113" y="1750776"/>
            <a:ext cx="3650431" cy="1000274"/>
          </a:xfrm>
          <a:prstGeom prst="rect">
            <a:avLst/>
          </a:prstGeom>
        </p:spPr>
        <p:txBody>
          <a:bodyPr lIns="0" tIns="0" rIns="0" bIns="0" rtlCol="0" anchor="t">
            <a:spAutoFit/>
          </a:bodyPr>
          <a:lstStyle/>
          <a:p>
            <a:pPr marL="237491" lvl="1" indent="-118745">
              <a:lnSpc>
                <a:spcPts val="1309"/>
              </a:lnSpc>
              <a:buFont typeface="Arial"/>
              <a:buChar char="•"/>
            </a:pPr>
            <a:r>
              <a:rPr lang="en-US" sz="1100" dirty="0" err="1">
                <a:solidFill>
                  <a:srgbClr val="2E5C8E"/>
                </a:solidFill>
                <a:latin typeface="Open Sans 1"/>
              </a:rPr>
              <a:t>Støtter</a:t>
            </a:r>
            <a:r>
              <a:rPr lang="en-US" sz="1100" dirty="0">
                <a:solidFill>
                  <a:srgbClr val="2E5C8E"/>
                </a:solidFill>
                <a:latin typeface="Open Sans 1"/>
              </a:rPr>
              <a:t> </a:t>
            </a:r>
            <a:r>
              <a:rPr lang="en-US" sz="1100" dirty="0" err="1">
                <a:solidFill>
                  <a:srgbClr val="2E5C8E"/>
                </a:solidFill>
                <a:latin typeface="Open Sans 1"/>
              </a:rPr>
              <a:t>lokale</a:t>
            </a:r>
            <a:r>
              <a:rPr lang="en-US" sz="1100" dirty="0">
                <a:solidFill>
                  <a:srgbClr val="2E5C8E"/>
                </a:solidFill>
                <a:latin typeface="Open Sans 1"/>
              </a:rPr>
              <a:t> </a:t>
            </a:r>
            <a:r>
              <a:rPr lang="en-US" sz="1100" dirty="0" err="1">
                <a:solidFill>
                  <a:srgbClr val="2E5C8E"/>
                </a:solidFill>
                <a:latin typeface="Open Sans 1"/>
              </a:rPr>
              <a:t>engasjement</a:t>
            </a:r>
            <a:r>
              <a:rPr lang="en-US" sz="1100" dirty="0">
                <a:solidFill>
                  <a:srgbClr val="2E5C8E"/>
                </a:solidFill>
                <a:latin typeface="Open Sans 1"/>
              </a:rPr>
              <a:t>.</a:t>
            </a:r>
          </a:p>
          <a:p>
            <a:pPr marL="237491" lvl="1" indent="-118745">
              <a:lnSpc>
                <a:spcPts val="1309"/>
              </a:lnSpc>
              <a:buFont typeface="Arial"/>
              <a:buChar char="•"/>
            </a:pPr>
            <a:r>
              <a:rPr lang="en-US" sz="1100" dirty="0" err="1">
                <a:solidFill>
                  <a:srgbClr val="2E5C8E"/>
                </a:solidFill>
                <a:latin typeface="Open Sans 1"/>
              </a:rPr>
              <a:t>Støtter</a:t>
            </a:r>
            <a:r>
              <a:rPr lang="en-US" sz="1100" dirty="0">
                <a:solidFill>
                  <a:srgbClr val="2E5C8E"/>
                </a:solidFill>
                <a:latin typeface="Open Sans 1"/>
              </a:rPr>
              <a:t> det </a:t>
            </a:r>
            <a:r>
              <a:rPr lang="en-US" sz="1100" dirty="0" err="1">
                <a:solidFill>
                  <a:srgbClr val="2E5C8E"/>
                </a:solidFill>
                <a:latin typeface="Open Sans 1"/>
              </a:rPr>
              <a:t>lokale</a:t>
            </a:r>
            <a:r>
              <a:rPr lang="en-US" sz="1100" dirty="0">
                <a:solidFill>
                  <a:srgbClr val="2E5C8E"/>
                </a:solidFill>
                <a:latin typeface="Open Sans 1"/>
              </a:rPr>
              <a:t> </a:t>
            </a:r>
            <a:r>
              <a:rPr lang="en-US" sz="1100" dirty="0" err="1">
                <a:solidFill>
                  <a:srgbClr val="2E5C8E"/>
                </a:solidFill>
                <a:latin typeface="Open Sans 1"/>
              </a:rPr>
              <a:t>idrettslaget</a:t>
            </a:r>
            <a:r>
              <a:rPr lang="en-US" sz="1100" dirty="0">
                <a:solidFill>
                  <a:srgbClr val="2E5C8E"/>
                </a:solidFill>
                <a:latin typeface="Open Sans 1"/>
              </a:rPr>
              <a:t> </a:t>
            </a:r>
            <a:r>
              <a:rPr lang="en-US" sz="1100" dirty="0" err="1">
                <a:solidFill>
                  <a:srgbClr val="2E5C8E"/>
                </a:solidFill>
                <a:latin typeface="Open Sans 1"/>
              </a:rPr>
              <a:t>og</a:t>
            </a:r>
            <a:r>
              <a:rPr lang="en-US" sz="1100" dirty="0">
                <a:solidFill>
                  <a:srgbClr val="2E5C8E"/>
                </a:solidFill>
                <a:latin typeface="Open Sans 1"/>
              </a:rPr>
              <a:t> </a:t>
            </a:r>
            <a:r>
              <a:rPr lang="en-US" sz="1100" dirty="0" err="1">
                <a:solidFill>
                  <a:srgbClr val="2E5C8E"/>
                </a:solidFill>
                <a:latin typeface="Open Sans 1"/>
              </a:rPr>
              <a:t>nabolagsfestivalen</a:t>
            </a:r>
            <a:r>
              <a:rPr lang="en-US" sz="1100" dirty="0">
                <a:solidFill>
                  <a:srgbClr val="2E5C8E"/>
                </a:solidFill>
                <a:latin typeface="Open Sans 1"/>
              </a:rPr>
              <a:t>.</a:t>
            </a:r>
          </a:p>
          <a:p>
            <a:pPr marL="237491" lvl="1" indent="-118745">
              <a:lnSpc>
                <a:spcPts val="1309"/>
              </a:lnSpc>
              <a:buFont typeface="Arial"/>
              <a:buChar char="•"/>
            </a:pPr>
            <a:r>
              <a:rPr lang="en-US" sz="1100" dirty="0" err="1">
                <a:solidFill>
                  <a:srgbClr val="2E5C8E"/>
                </a:solidFill>
                <a:latin typeface="Open Sans 1"/>
              </a:rPr>
              <a:t>Arbeider</a:t>
            </a:r>
            <a:r>
              <a:rPr lang="en-US" sz="1100" dirty="0">
                <a:solidFill>
                  <a:srgbClr val="2E5C8E"/>
                </a:solidFill>
                <a:latin typeface="Open Sans 1"/>
              </a:rPr>
              <a:t> for å </a:t>
            </a:r>
            <a:r>
              <a:rPr lang="en-US" sz="1100" dirty="0" err="1">
                <a:solidFill>
                  <a:srgbClr val="2E5C8E"/>
                </a:solidFill>
                <a:latin typeface="Open Sans 1"/>
              </a:rPr>
              <a:t>fremme</a:t>
            </a:r>
            <a:r>
              <a:rPr lang="en-US" sz="1100" dirty="0">
                <a:solidFill>
                  <a:srgbClr val="2E5C8E"/>
                </a:solidFill>
                <a:latin typeface="Open Sans 1"/>
              </a:rPr>
              <a:t> </a:t>
            </a:r>
            <a:r>
              <a:rPr lang="en-US" sz="1100" dirty="0" err="1">
                <a:solidFill>
                  <a:srgbClr val="2E5C8E"/>
                </a:solidFill>
                <a:latin typeface="Open Sans 1"/>
              </a:rPr>
              <a:t>økt</a:t>
            </a:r>
            <a:r>
              <a:rPr lang="en-US" sz="1100" dirty="0">
                <a:solidFill>
                  <a:srgbClr val="2E5C8E"/>
                </a:solidFill>
                <a:latin typeface="Open Sans 1"/>
              </a:rPr>
              <a:t> </a:t>
            </a:r>
            <a:r>
              <a:rPr lang="en-US" sz="1100" dirty="0" err="1">
                <a:solidFill>
                  <a:srgbClr val="2E5C8E"/>
                </a:solidFill>
                <a:latin typeface="Open Sans 1"/>
              </a:rPr>
              <a:t>samarbeid</a:t>
            </a:r>
            <a:r>
              <a:rPr lang="en-US" sz="1100" dirty="0">
                <a:solidFill>
                  <a:srgbClr val="2E5C8E"/>
                </a:solidFill>
                <a:latin typeface="Open Sans 1"/>
              </a:rPr>
              <a:t> </a:t>
            </a:r>
            <a:r>
              <a:rPr lang="en-US" sz="1100" dirty="0" err="1">
                <a:solidFill>
                  <a:srgbClr val="2E5C8E"/>
                </a:solidFill>
                <a:latin typeface="Open Sans 1"/>
              </a:rPr>
              <a:t>og</a:t>
            </a:r>
            <a:r>
              <a:rPr lang="en-US" sz="1100" dirty="0">
                <a:solidFill>
                  <a:srgbClr val="2E5C8E"/>
                </a:solidFill>
                <a:latin typeface="Open Sans 1"/>
              </a:rPr>
              <a:t> </a:t>
            </a:r>
            <a:r>
              <a:rPr lang="en-US" sz="1100" dirty="0" err="1">
                <a:solidFill>
                  <a:srgbClr val="2E5C8E"/>
                </a:solidFill>
                <a:latin typeface="Open Sans 1"/>
              </a:rPr>
              <a:t>samspill</a:t>
            </a:r>
            <a:r>
              <a:rPr lang="en-US" sz="1100" dirty="0">
                <a:solidFill>
                  <a:srgbClr val="2E5C8E"/>
                </a:solidFill>
                <a:latin typeface="Open Sans 1"/>
              </a:rPr>
              <a:t> </a:t>
            </a:r>
            <a:r>
              <a:rPr lang="en-US" sz="1100" dirty="0" err="1">
                <a:solidFill>
                  <a:srgbClr val="2E5C8E"/>
                </a:solidFill>
                <a:latin typeface="Open Sans 1"/>
              </a:rPr>
              <a:t>innen</a:t>
            </a:r>
            <a:r>
              <a:rPr lang="en-US" sz="1100" dirty="0">
                <a:solidFill>
                  <a:srgbClr val="2E5C8E"/>
                </a:solidFill>
                <a:latin typeface="Open Sans 1"/>
              </a:rPr>
              <a:t> </a:t>
            </a:r>
            <a:r>
              <a:rPr lang="en-US" sz="1100" dirty="0" err="1">
                <a:solidFill>
                  <a:srgbClr val="2E5C8E"/>
                </a:solidFill>
                <a:latin typeface="Open Sans 1"/>
              </a:rPr>
              <a:t>bransjen</a:t>
            </a:r>
            <a:r>
              <a:rPr lang="en-US" sz="1100" dirty="0">
                <a:solidFill>
                  <a:srgbClr val="2E5C8E"/>
                </a:solidFill>
                <a:latin typeface="Open Sans 1"/>
              </a:rPr>
              <a:t>.</a:t>
            </a:r>
          </a:p>
          <a:p>
            <a:pPr marL="237491" lvl="1" indent="-118745">
              <a:lnSpc>
                <a:spcPts val="1309"/>
              </a:lnSpc>
              <a:buFont typeface="Arial"/>
              <a:buChar char="•"/>
            </a:pPr>
            <a:r>
              <a:rPr lang="en-US" sz="1100" dirty="0" err="1">
                <a:solidFill>
                  <a:srgbClr val="2E5C8E"/>
                </a:solidFill>
                <a:latin typeface="Open Sans 1"/>
              </a:rPr>
              <a:t>Fokuserer</a:t>
            </a:r>
            <a:r>
              <a:rPr lang="en-US" sz="1100" dirty="0">
                <a:solidFill>
                  <a:srgbClr val="2E5C8E"/>
                </a:solidFill>
                <a:latin typeface="Open Sans 1"/>
              </a:rPr>
              <a:t> på å </a:t>
            </a:r>
            <a:r>
              <a:rPr lang="en-US" sz="1100" dirty="0" err="1">
                <a:solidFill>
                  <a:srgbClr val="2E5C8E"/>
                </a:solidFill>
                <a:latin typeface="Open Sans 1"/>
              </a:rPr>
              <a:t>posisjonere</a:t>
            </a:r>
            <a:r>
              <a:rPr lang="en-US" sz="1100" dirty="0">
                <a:solidFill>
                  <a:srgbClr val="2E5C8E"/>
                </a:solidFill>
                <a:latin typeface="Open Sans 1"/>
              </a:rPr>
              <a:t> </a:t>
            </a:r>
            <a:r>
              <a:rPr lang="en-US" sz="1100" dirty="0" err="1">
                <a:solidFill>
                  <a:srgbClr val="2E5C8E"/>
                </a:solidFill>
                <a:latin typeface="Open Sans 1"/>
              </a:rPr>
              <a:t>oss</a:t>
            </a:r>
            <a:r>
              <a:rPr lang="en-US" sz="1100" dirty="0">
                <a:solidFill>
                  <a:srgbClr val="2E5C8E"/>
                </a:solidFill>
                <a:latin typeface="Open Sans 1"/>
              </a:rPr>
              <a:t> </a:t>
            </a:r>
            <a:r>
              <a:rPr lang="en-US" sz="1100" dirty="0" err="1">
                <a:solidFill>
                  <a:srgbClr val="2E5C8E"/>
                </a:solidFill>
                <a:latin typeface="Open Sans 1"/>
              </a:rPr>
              <a:t>attraktivt</a:t>
            </a:r>
            <a:r>
              <a:rPr lang="en-US" sz="1100" dirty="0">
                <a:solidFill>
                  <a:srgbClr val="2E5C8E"/>
                </a:solidFill>
                <a:latin typeface="Open Sans 1"/>
              </a:rPr>
              <a:t> for </a:t>
            </a:r>
            <a:r>
              <a:rPr lang="en-US" sz="1100" dirty="0" err="1">
                <a:solidFill>
                  <a:srgbClr val="2E5C8E"/>
                </a:solidFill>
                <a:latin typeface="Open Sans 1"/>
              </a:rPr>
              <a:t>fremtidige</a:t>
            </a:r>
            <a:r>
              <a:rPr lang="en-US" sz="1100" dirty="0">
                <a:solidFill>
                  <a:srgbClr val="2E5C8E"/>
                </a:solidFill>
                <a:latin typeface="Open Sans 1"/>
              </a:rPr>
              <a:t> </a:t>
            </a:r>
            <a:r>
              <a:rPr lang="en-US" sz="1100" dirty="0" err="1">
                <a:solidFill>
                  <a:srgbClr val="2E5C8E"/>
                </a:solidFill>
                <a:latin typeface="Open Sans 1"/>
              </a:rPr>
              <a:t>ansatte</a:t>
            </a:r>
            <a:r>
              <a:rPr lang="en-US" sz="1100" dirty="0">
                <a:solidFill>
                  <a:srgbClr val="2E5C8E"/>
                </a:solidFill>
                <a:latin typeface="Open Sans 1"/>
              </a:rPr>
              <a:t>.</a:t>
            </a:r>
          </a:p>
        </p:txBody>
      </p:sp>
      <p:sp>
        <p:nvSpPr>
          <p:cNvPr id="78" name="TextBox 78"/>
          <p:cNvSpPr txBox="1"/>
          <p:nvPr/>
        </p:nvSpPr>
        <p:spPr>
          <a:xfrm>
            <a:off x="3403437" y="3141882"/>
            <a:ext cx="3563616" cy="972947"/>
          </a:xfrm>
          <a:prstGeom prst="rect">
            <a:avLst/>
          </a:prstGeom>
        </p:spPr>
        <p:txBody>
          <a:bodyPr lIns="0" tIns="0" rIns="0" bIns="0" rtlCol="0" anchor="t">
            <a:spAutoFit/>
          </a:bodyPr>
          <a:lstStyle/>
          <a:p>
            <a:pPr marL="237491" lvl="1" indent="-118745">
              <a:lnSpc>
                <a:spcPts val="1309"/>
              </a:lnSpc>
              <a:buFont typeface="Arial"/>
              <a:buChar char="•"/>
            </a:pPr>
            <a:r>
              <a:rPr lang="en-US" sz="1100">
                <a:solidFill>
                  <a:srgbClr val="2E5C8E"/>
                </a:solidFill>
                <a:latin typeface="Open Sans 1"/>
              </a:rPr>
              <a:t>Arbeider med å profesjonalisere hele selskapet.</a:t>
            </a:r>
          </a:p>
          <a:p>
            <a:pPr marL="237491" lvl="1" indent="-118745">
              <a:lnSpc>
                <a:spcPts val="1309"/>
              </a:lnSpc>
              <a:buFont typeface="Arial"/>
              <a:buChar char="•"/>
            </a:pPr>
            <a:r>
              <a:rPr lang="en-US" sz="1100">
                <a:solidFill>
                  <a:srgbClr val="2E5C8E"/>
                </a:solidFill>
                <a:latin typeface="Open Sans 1"/>
              </a:rPr>
              <a:t>Utvikler en fullstendig bærekraftstrategi.</a:t>
            </a:r>
          </a:p>
          <a:p>
            <a:pPr marL="237491" lvl="1" indent="-118745">
              <a:lnSpc>
                <a:spcPts val="1309"/>
              </a:lnSpc>
              <a:buFont typeface="Arial"/>
              <a:buChar char="•"/>
            </a:pPr>
            <a:r>
              <a:rPr lang="en-US" sz="1100">
                <a:solidFill>
                  <a:srgbClr val="2E5C8E"/>
                </a:solidFill>
                <a:latin typeface="Open Sans 1"/>
              </a:rPr>
              <a:t>Miljøfyrtårnsertifiserer selskapet og gir opplæring til alle ansatte i miljøvennlige praksiser.</a:t>
            </a:r>
          </a:p>
          <a:p>
            <a:pPr marL="237491" lvl="1" indent="-118745">
              <a:lnSpc>
                <a:spcPts val="1309"/>
              </a:lnSpc>
              <a:buFont typeface="Arial"/>
              <a:buChar char="•"/>
            </a:pPr>
            <a:r>
              <a:rPr lang="en-US" sz="1100">
                <a:solidFill>
                  <a:srgbClr val="2E5C8E"/>
                </a:solidFill>
                <a:latin typeface="Open Sans 1"/>
              </a:rPr>
              <a:t>Implementerer energieffektivisering og reduserer klimagassutslipp.</a:t>
            </a:r>
          </a:p>
        </p:txBody>
      </p:sp>
      <p:sp>
        <p:nvSpPr>
          <p:cNvPr id="79" name="TextBox 79"/>
          <p:cNvSpPr txBox="1"/>
          <p:nvPr/>
        </p:nvSpPr>
        <p:spPr>
          <a:xfrm>
            <a:off x="1411592" y="1934947"/>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01.</a:t>
            </a:r>
          </a:p>
          <a:p>
            <a:pPr algn="r">
              <a:lnSpc>
                <a:spcPts val="2100"/>
              </a:lnSpc>
            </a:pPr>
            <a:r>
              <a:rPr lang="en-US" sz="1500">
                <a:solidFill>
                  <a:srgbClr val="FFFFFF"/>
                </a:solidFill>
                <a:latin typeface="Open Sans 1 Italics"/>
              </a:rPr>
              <a:t>Utvendige</a:t>
            </a:r>
          </a:p>
        </p:txBody>
      </p:sp>
      <p:sp>
        <p:nvSpPr>
          <p:cNvPr id="80" name="TextBox 80"/>
          <p:cNvSpPr txBox="1"/>
          <p:nvPr/>
        </p:nvSpPr>
        <p:spPr>
          <a:xfrm>
            <a:off x="1411592" y="3326052"/>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02.</a:t>
            </a:r>
          </a:p>
          <a:p>
            <a:pPr algn="r">
              <a:lnSpc>
                <a:spcPts val="2100"/>
              </a:lnSpc>
            </a:pPr>
            <a:r>
              <a:rPr lang="en-US" sz="1500">
                <a:solidFill>
                  <a:srgbClr val="FFFFFF"/>
                </a:solidFill>
                <a:latin typeface="Open Sans 1 Italics"/>
              </a:rPr>
              <a:t>Husrengjøring</a:t>
            </a:r>
          </a:p>
        </p:txBody>
      </p:sp>
      <p:sp>
        <p:nvSpPr>
          <p:cNvPr id="81" name="TextBox 81"/>
          <p:cNvSpPr txBox="1"/>
          <p:nvPr/>
        </p:nvSpPr>
        <p:spPr>
          <a:xfrm>
            <a:off x="3412113" y="4524147"/>
            <a:ext cx="3650431" cy="500137"/>
          </a:xfrm>
          <a:prstGeom prst="rect">
            <a:avLst/>
          </a:prstGeom>
        </p:spPr>
        <p:txBody>
          <a:bodyPr lIns="0" tIns="0" rIns="0" bIns="0" rtlCol="0" anchor="t">
            <a:spAutoFit/>
          </a:bodyPr>
          <a:lstStyle/>
          <a:p>
            <a:pPr marL="237491" lvl="1" indent="-118745">
              <a:lnSpc>
                <a:spcPts val="1309"/>
              </a:lnSpc>
              <a:buFont typeface="Arial"/>
              <a:buChar char="•"/>
            </a:pPr>
            <a:r>
              <a:rPr lang="en-US" sz="1100" dirty="0" err="1">
                <a:solidFill>
                  <a:srgbClr val="2E5C8E"/>
                </a:solidFill>
                <a:latin typeface="Open Sans 1"/>
              </a:rPr>
              <a:t>Skjerper</a:t>
            </a:r>
            <a:r>
              <a:rPr lang="en-US" sz="1100" dirty="0">
                <a:solidFill>
                  <a:srgbClr val="2E5C8E"/>
                </a:solidFill>
                <a:latin typeface="Open Sans 1"/>
              </a:rPr>
              <a:t> </a:t>
            </a:r>
            <a:r>
              <a:rPr lang="en-US" sz="1100" dirty="0" err="1">
                <a:solidFill>
                  <a:srgbClr val="2E5C8E"/>
                </a:solidFill>
                <a:latin typeface="Open Sans 1"/>
              </a:rPr>
              <a:t>vår</a:t>
            </a:r>
            <a:r>
              <a:rPr lang="en-US" sz="1100" dirty="0">
                <a:solidFill>
                  <a:srgbClr val="2E5C8E"/>
                </a:solidFill>
                <a:latin typeface="Open Sans 1"/>
              </a:rPr>
              <a:t> </a:t>
            </a:r>
            <a:r>
              <a:rPr lang="en-US" sz="1100" dirty="0" err="1">
                <a:solidFill>
                  <a:srgbClr val="2E5C8E"/>
                </a:solidFill>
                <a:latin typeface="Open Sans 1"/>
              </a:rPr>
              <a:t>innkjøpsstrategi</a:t>
            </a:r>
            <a:r>
              <a:rPr lang="en-US" sz="1100" dirty="0">
                <a:solidFill>
                  <a:srgbClr val="2E5C8E"/>
                </a:solidFill>
                <a:latin typeface="Open Sans 1"/>
              </a:rPr>
              <a:t> </a:t>
            </a:r>
            <a:r>
              <a:rPr lang="en-US" sz="1100" dirty="0" err="1">
                <a:solidFill>
                  <a:srgbClr val="2E5C8E"/>
                </a:solidFill>
                <a:latin typeface="Open Sans 1"/>
              </a:rPr>
              <a:t>og</a:t>
            </a:r>
            <a:r>
              <a:rPr lang="en-US" sz="1100" dirty="0">
                <a:solidFill>
                  <a:srgbClr val="2E5C8E"/>
                </a:solidFill>
                <a:latin typeface="Open Sans 1"/>
              </a:rPr>
              <a:t> </a:t>
            </a:r>
            <a:r>
              <a:rPr lang="en-US" sz="1100" dirty="0" err="1">
                <a:solidFill>
                  <a:srgbClr val="2E5C8E"/>
                </a:solidFill>
                <a:latin typeface="Open Sans 1"/>
              </a:rPr>
              <a:t>bruker</a:t>
            </a:r>
            <a:r>
              <a:rPr lang="en-US" sz="1100" dirty="0">
                <a:solidFill>
                  <a:srgbClr val="2E5C8E"/>
                </a:solidFill>
                <a:latin typeface="Open Sans 1"/>
              </a:rPr>
              <a:t> den </a:t>
            </a:r>
            <a:r>
              <a:rPr lang="en-US" sz="1100" dirty="0" err="1">
                <a:solidFill>
                  <a:srgbClr val="2E5C8E"/>
                </a:solidFill>
                <a:latin typeface="Open Sans 1"/>
              </a:rPr>
              <a:t>aktivt</a:t>
            </a:r>
            <a:r>
              <a:rPr lang="en-US" sz="1100" dirty="0">
                <a:solidFill>
                  <a:srgbClr val="2E5C8E"/>
                </a:solidFill>
                <a:latin typeface="Open Sans 1"/>
              </a:rPr>
              <a:t>.</a:t>
            </a:r>
          </a:p>
          <a:p>
            <a:pPr marL="237491" lvl="1" indent="-118745">
              <a:lnSpc>
                <a:spcPts val="1309"/>
              </a:lnSpc>
              <a:buFont typeface="Arial"/>
              <a:buChar char="•"/>
            </a:pPr>
            <a:r>
              <a:rPr lang="en-US" sz="1100" dirty="0" err="1">
                <a:solidFill>
                  <a:srgbClr val="2E5C8E"/>
                </a:solidFill>
                <a:latin typeface="Open Sans 1"/>
              </a:rPr>
              <a:t>Utvikler</a:t>
            </a:r>
            <a:r>
              <a:rPr lang="en-US" sz="1100" dirty="0">
                <a:solidFill>
                  <a:srgbClr val="2E5C8E"/>
                </a:solidFill>
                <a:latin typeface="Open Sans 1"/>
              </a:rPr>
              <a:t> </a:t>
            </a:r>
            <a:r>
              <a:rPr lang="en-US" sz="1100" dirty="0" err="1">
                <a:solidFill>
                  <a:srgbClr val="2E5C8E"/>
                </a:solidFill>
                <a:latin typeface="Open Sans 1"/>
              </a:rPr>
              <a:t>videre</a:t>
            </a:r>
            <a:r>
              <a:rPr lang="en-US" sz="1100">
                <a:solidFill>
                  <a:srgbClr val="2E5C8E"/>
                </a:solidFill>
                <a:latin typeface="Open Sans 1"/>
              </a:rPr>
              <a:t> gjenbruksløsninger</a:t>
            </a:r>
            <a:r>
              <a:rPr lang="en-US" sz="1100" dirty="0">
                <a:solidFill>
                  <a:srgbClr val="2E5C8E"/>
                </a:solidFill>
                <a:latin typeface="Open Sans 1"/>
              </a:rPr>
              <a:t> </a:t>
            </a:r>
            <a:r>
              <a:rPr lang="en-US" sz="1100" dirty="0" err="1">
                <a:solidFill>
                  <a:srgbClr val="2E5C8E"/>
                </a:solidFill>
                <a:latin typeface="Open Sans 1"/>
              </a:rPr>
              <a:t>i</a:t>
            </a:r>
            <a:r>
              <a:rPr lang="en-US" sz="1100" dirty="0">
                <a:solidFill>
                  <a:srgbClr val="2E5C8E"/>
                </a:solidFill>
                <a:latin typeface="Open Sans 1"/>
              </a:rPr>
              <a:t> </a:t>
            </a:r>
            <a:r>
              <a:rPr lang="en-US" sz="1100" dirty="0" err="1">
                <a:solidFill>
                  <a:srgbClr val="2E5C8E"/>
                </a:solidFill>
                <a:latin typeface="Open Sans 1"/>
              </a:rPr>
              <a:t>prosjektene</a:t>
            </a:r>
            <a:r>
              <a:rPr lang="en-US" sz="1100" dirty="0">
                <a:solidFill>
                  <a:srgbClr val="2E5C8E"/>
                </a:solidFill>
                <a:latin typeface="Open Sans 1"/>
              </a:rPr>
              <a:t> </a:t>
            </a:r>
            <a:r>
              <a:rPr lang="en-US" sz="1100" dirty="0" err="1">
                <a:solidFill>
                  <a:srgbClr val="2E5C8E"/>
                </a:solidFill>
                <a:latin typeface="Open Sans 1"/>
              </a:rPr>
              <a:t>i</a:t>
            </a:r>
            <a:r>
              <a:rPr lang="en-US" sz="1100" dirty="0">
                <a:solidFill>
                  <a:srgbClr val="2E5C8E"/>
                </a:solidFill>
                <a:latin typeface="Open Sans 1"/>
              </a:rPr>
              <a:t> </a:t>
            </a:r>
            <a:r>
              <a:rPr lang="en-US" sz="1100" dirty="0" err="1">
                <a:solidFill>
                  <a:srgbClr val="2E5C8E"/>
                </a:solidFill>
                <a:latin typeface="Open Sans 1"/>
              </a:rPr>
              <a:t>samarbeid</a:t>
            </a:r>
            <a:r>
              <a:rPr lang="en-US" sz="1100" dirty="0">
                <a:solidFill>
                  <a:srgbClr val="2E5C8E"/>
                </a:solidFill>
                <a:latin typeface="Open Sans 1"/>
              </a:rPr>
              <a:t> med </a:t>
            </a:r>
            <a:r>
              <a:rPr lang="en-US" sz="1100" dirty="0" err="1">
                <a:solidFill>
                  <a:srgbClr val="2E5C8E"/>
                </a:solidFill>
                <a:latin typeface="Open Sans 1"/>
              </a:rPr>
              <a:t>kunder</a:t>
            </a:r>
            <a:r>
              <a:rPr lang="en-US" sz="1100" dirty="0">
                <a:solidFill>
                  <a:srgbClr val="2E5C8E"/>
                </a:solidFill>
                <a:latin typeface="Open Sans 1"/>
              </a:rPr>
              <a:t> </a:t>
            </a:r>
            <a:r>
              <a:rPr lang="en-US" sz="1100" dirty="0" err="1">
                <a:solidFill>
                  <a:srgbClr val="2E5C8E"/>
                </a:solidFill>
                <a:latin typeface="Open Sans 1"/>
              </a:rPr>
              <a:t>og</a:t>
            </a:r>
            <a:r>
              <a:rPr lang="en-US" sz="1100" dirty="0">
                <a:solidFill>
                  <a:srgbClr val="2E5C8E"/>
                </a:solidFill>
                <a:latin typeface="Open Sans 1"/>
              </a:rPr>
              <a:t> </a:t>
            </a:r>
            <a:r>
              <a:rPr lang="en-US" sz="1100" dirty="0" err="1">
                <a:solidFill>
                  <a:srgbClr val="2E5C8E"/>
                </a:solidFill>
                <a:latin typeface="Open Sans 1"/>
              </a:rPr>
              <a:t>andre</a:t>
            </a:r>
            <a:r>
              <a:rPr lang="en-US" sz="1100" dirty="0">
                <a:solidFill>
                  <a:srgbClr val="2E5C8E"/>
                </a:solidFill>
                <a:latin typeface="Open Sans 1"/>
              </a:rPr>
              <a:t>.</a:t>
            </a:r>
          </a:p>
        </p:txBody>
      </p:sp>
      <p:sp>
        <p:nvSpPr>
          <p:cNvPr id="82" name="TextBox 82"/>
          <p:cNvSpPr txBox="1"/>
          <p:nvPr/>
        </p:nvSpPr>
        <p:spPr>
          <a:xfrm>
            <a:off x="1411592" y="4708317"/>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03.</a:t>
            </a:r>
          </a:p>
          <a:p>
            <a:pPr algn="r">
              <a:lnSpc>
                <a:spcPts val="2100"/>
              </a:lnSpc>
            </a:pPr>
            <a:r>
              <a:rPr lang="en-US" sz="1500">
                <a:solidFill>
                  <a:srgbClr val="FFFFFF"/>
                </a:solidFill>
                <a:latin typeface="Open Sans 1 Italics"/>
              </a:rPr>
              <a:t>Leverandørkrav</a:t>
            </a:r>
          </a:p>
        </p:txBody>
      </p:sp>
      <p:sp>
        <p:nvSpPr>
          <p:cNvPr id="83" name="TextBox 83"/>
          <p:cNvSpPr txBox="1"/>
          <p:nvPr/>
        </p:nvSpPr>
        <p:spPr>
          <a:xfrm>
            <a:off x="3412113" y="5897570"/>
            <a:ext cx="3650431" cy="972947"/>
          </a:xfrm>
          <a:prstGeom prst="rect">
            <a:avLst/>
          </a:prstGeom>
        </p:spPr>
        <p:txBody>
          <a:bodyPr lIns="0" tIns="0" rIns="0" bIns="0" rtlCol="0" anchor="t">
            <a:spAutoFit/>
          </a:bodyPr>
          <a:lstStyle/>
          <a:p>
            <a:pPr marL="237491" lvl="1" indent="-118745">
              <a:lnSpc>
                <a:spcPts val="1309"/>
              </a:lnSpc>
              <a:buFont typeface="Arial"/>
              <a:buChar char="•"/>
            </a:pPr>
            <a:r>
              <a:rPr lang="en-US" sz="1100">
                <a:solidFill>
                  <a:srgbClr val="2E5C8E"/>
                </a:solidFill>
                <a:latin typeface="Open Sans 1"/>
              </a:rPr>
              <a:t>Videreutvikler gjenbrukskonseptet.</a:t>
            </a:r>
          </a:p>
          <a:p>
            <a:pPr marL="237491" lvl="1" indent="-118745">
              <a:lnSpc>
                <a:spcPts val="1309"/>
              </a:lnSpc>
              <a:buFont typeface="Arial"/>
              <a:buChar char="•"/>
            </a:pPr>
            <a:r>
              <a:rPr lang="en-US" sz="1100">
                <a:solidFill>
                  <a:srgbClr val="2E5C8E"/>
                </a:solidFill>
                <a:latin typeface="Open Sans 1"/>
              </a:rPr>
              <a:t>Utformer tjenestekonsepter sammen med våre fremste leverandører for å levere mer fullstendige tjenester/leveranser.</a:t>
            </a:r>
          </a:p>
          <a:p>
            <a:pPr marL="237491" lvl="1" indent="-118745">
              <a:lnSpc>
                <a:spcPts val="1309"/>
              </a:lnSpc>
              <a:buFont typeface="Arial"/>
              <a:buChar char="•"/>
            </a:pPr>
            <a:r>
              <a:rPr lang="en-US" sz="1100">
                <a:solidFill>
                  <a:srgbClr val="2E5C8E"/>
                </a:solidFill>
                <a:latin typeface="Open Sans 1"/>
              </a:rPr>
              <a:t>Oppfordrer til mer samspill og mindre tradisjonelle totalentrepriser.</a:t>
            </a:r>
          </a:p>
        </p:txBody>
      </p:sp>
      <p:sp>
        <p:nvSpPr>
          <p:cNvPr id="84" name="TextBox 84"/>
          <p:cNvSpPr txBox="1"/>
          <p:nvPr/>
        </p:nvSpPr>
        <p:spPr>
          <a:xfrm>
            <a:off x="1411592" y="6081740"/>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04.</a:t>
            </a:r>
          </a:p>
          <a:p>
            <a:pPr algn="r">
              <a:lnSpc>
                <a:spcPts val="2100"/>
              </a:lnSpc>
            </a:pPr>
            <a:r>
              <a:rPr lang="en-US" sz="1500">
                <a:solidFill>
                  <a:srgbClr val="FFFFFF"/>
                </a:solidFill>
                <a:latin typeface="Open Sans 1 Italics"/>
              </a:rPr>
              <a:t>Driftsomlegging</a:t>
            </a:r>
          </a:p>
        </p:txBody>
      </p:sp>
      <p:sp>
        <p:nvSpPr>
          <p:cNvPr id="85" name="TextBox 85"/>
          <p:cNvSpPr txBox="1"/>
          <p:nvPr/>
        </p:nvSpPr>
        <p:spPr>
          <a:xfrm>
            <a:off x="3418444" y="7290043"/>
            <a:ext cx="3650431" cy="972947"/>
          </a:xfrm>
          <a:prstGeom prst="rect">
            <a:avLst/>
          </a:prstGeom>
        </p:spPr>
        <p:txBody>
          <a:bodyPr lIns="0" tIns="0" rIns="0" bIns="0" rtlCol="0" anchor="t">
            <a:spAutoFit/>
          </a:bodyPr>
          <a:lstStyle/>
          <a:p>
            <a:pPr marL="237491" lvl="1" indent="-118745">
              <a:lnSpc>
                <a:spcPts val="1309"/>
              </a:lnSpc>
              <a:buFont typeface="Arial"/>
              <a:buChar char="•"/>
            </a:pPr>
            <a:r>
              <a:rPr lang="en-US" sz="1100">
                <a:solidFill>
                  <a:srgbClr val="2E5C8E"/>
                </a:solidFill>
                <a:latin typeface="Open Sans 1"/>
              </a:rPr>
              <a:t>Sier etterhvert nei til kunder som ikke har høye bærekraftambisjoner.</a:t>
            </a:r>
          </a:p>
          <a:p>
            <a:pPr marL="237491" lvl="1" indent="-118745">
              <a:lnSpc>
                <a:spcPts val="1309"/>
              </a:lnSpc>
              <a:buFont typeface="Arial"/>
              <a:buChar char="•"/>
            </a:pPr>
            <a:r>
              <a:rPr lang="en-US" sz="1100">
                <a:solidFill>
                  <a:srgbClr val="2E5C8E"/>
                </a:solidFill>
                <a:latin typeface="Open Sans 1"/>
              </a:rPr>
              <a:t>Samarbeider tettere med utvalgte totalentreprenører og deler deres rådgivere.</a:t>
            </a:r>
          </a:p>
          <a:p>
            <a:pPr marL="237491" lvl="1" indent="-118745">
              <a:lnSpc>
                <a:spcPts val="1309"/>
              </a:lnSpc>
              <a:buFont typeface="Arial"/>
              <a:buChar char="•"/>
            </a:pPr>
            <a:r>
              <a:rPr lang="en-US" sz="1100">
                <a:solidFill>
                  <a:srgbClr val="2E5C8E"/>
                </a:solidFill>
                <a:latin typeface="Open Sans 1"/>
              </a:rPr>
              <a:t>Videreutvikler gjenbruksmodellen for materialoptimalisering.</a:t>
            </a:r>
          </a:p>
        </p:txBody>
      </p:sp>
      <p:sp>
        <p:nvSpPr>
          <p:cNvPr id="86" name="TextBox 86"/>
          <p:cNvSpPr txBox="1"/>
          <p:nvPr/>
        </p:nvSpPr>
        <p:spPr>
          <a:xfrm>
            <a:off x="1417923" y="7474213"/>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05.</a:t>
            </a:r>
          </a:p>
          <a:p>
            <a:pPr algn="r">
              <a:lnSpc>
                <a:spcPts val="2100"/>
              </a:lnSpc>
            </a:pPr>
            <a:r>
              <a:rPr lang="en-US" sz="1500">
                <a:solidFill>
                  <a:srgbClr val="FFFFFF"/>
                </a:solidFill>
                <a:latin typeface="Open Sans 1 Italics"/>
              </a:rPr>
              <a:t>Produktportefølje</a:t>
            </a:r>
          </a:p>
        </p:txBody>
      </p:sp>
      <p:sp>
        <p:nvSpPr>
          <p:cNvPr id="87" name="TextBox 87"/>
          <p:cNvSpPr txBox="1"/>
          <p:nvPr/>
        </p:nvSpPr>
        <p:spPr>
          <a:xfrm>
            <a:off x="3418444" y="8682516"/>
            <a:ext cx="3650431" cy="487172"/>
          </a:xfrm>
          <a:prstGeom prst="rect">
            <a:avLst/>
          </a:prstGeom>
        </p:spPr>
        <p:txBody>
          <a:bodyPr lIns="0" tIns="0" rIns="0" bIns="0" rtlCol="0" anchor="t">
            <a:spAutoFit/>
          </a:bodyPr>
          <a:lstStyle/>
          <a:p>
            <a:pPr marL="237491" lvl="1" indent="-118745">
              <a:lnSpc>
                <a:spcPts val="1309"/>
              </a:lnSpc>
              <a:buFont typeface="Arial"/>
              <a:buChar char="•"/>
            </a:pPr>
            <a:r>
              <a:rPr lang="en-US" sz="1100">
                <a:solidFill>
                  <a:srgbClr val="2E5C8E"/>
                </a:solidFill>
                <a:latin typeface="Open Sans 1"/>
              </a:rPr>
              <a:t>Jobber mer i retning av “inneklima som tjeneste".</a:t>
            </a:r>
          </a:p>
          <a:p>
            <a:pPr marL="237491" lvl="1" indent="-118745">
              <a:lnSpc>
                <a:spcPts val="1309"/>
              </a:lnSpc>
              <a:buFont typeface="Arial"/>
              <a:buChar char="•"/>
            </a:pPr>
            <a:r>
              <a:rPr lang="en-US" sz="1100">
                <a:solidFill>
                  <a:srgbClr val="2E5C8E"/>
                </a:solidFill>
                <a:latin typeface="Open Sans 1"/>
              </a:rPr>
              <a:t>Leverer en komplett rehabiliteringspakke til fastpris.</a:t>
            </a:r>
          </a:p>
          <a:p>
            <a:pPr marL="237491" lvl="1" indent="-118745">
              <a:lnSpc>
                <a:spcPts val="1309"/>
              </a:lnSpc>
              <a:buFont typeface="Arial"/>
              <a:buChar char="•"/>
            </a:pPr>
            <a:r>
              <a:rPr lang="en-US" sz="1100">
                <a:solidFill>
                  <a:srgbClr val="2E5C8E"/>
                </a:solidFill>
                <a:latin typeface="Open Sans 1"/>
              </a:rPr>
              <a:t>Innfører nye muliggjørende tjenester.</a:t>
            </a:r>
          </a:p>
        </p:txBody>
      </p:sp>
      <p:sp>
        <p:nvSpPr>
          <p:cNvPr id="88" name="TextBox 88"/>
          <p:cNvSpPr txBox="1"/>
          <p:nvPr/>
        </p:nvSpPr>
        <p:spPr>
          <a:xfrm>
            <a:off x="1417923" y="8866686"/>
            <a:ext cx="1619339" cy="523875"/>
          </a:xfrm>
          <a:prstGeom prst="rect">
            <a:avLst/>
          </a:prstGeom>
        </p:spPr>
        <p:txBody>
          <a:bodyPr lIns="0" tIns="0" rIns="0" bIns="0" rtlCol="0" anchor="t">
            <a:spAutoFit/>
          </a:bodyPr>
          <a:lstStyle/>
          <a:p>
            <a:pPr algn="r">
              <a:lnSpc>
                <a:spcPts val="2100"/>
              </a:lnSpc>
            </a:pPr>
            <a:r>
              <a:rPr lang="en-US" sz="1500">
                <a:solidFill>
                  <a:srgbClr val="FFFFFF"/>
                </a:solidFill>
                <a:latin typeface="Open Sans 1 Italics"/>
              </a:rPr>
              <a:t>06.</a:t>
            </a:r>
          </a:p>
          <a:p>
            <a:pPr algn="r">
              <a:lnSpc>
                <a:spcPts val="2100"/>
              </a:lnSpc>
            </a:pPr>
            <a:r>
              <a:rPr lang="en-US" sz="1500">
                <a:solidFill>
                  <a:srgbClr val="FFFFFF"/>
                </a:solidFill>
                <a:latin typeface="Open Sans 1 Italics"/>
              </a:rPr>
              <a:t>Forretningsmodell</a:t>
            </a:r>
          </a:p>
        </p:txBody>
      </p:sp>
      <p:sp>
        <p:nvSpPr>
          <p:cNvPr id="89" name="TextBox 89"/>
          <p:cNvSpPr txBox="1"/>
          <p:nvPr/>
        </p:nvSpPr>
        <p:spPr>
          <a:xfrm>
            <a:off x="3620336" y="10079577"/>
            <a:ext cx="3191404" cy="187960"/>
          </a:xfrm>
          <a:prstGeom prst="rect">
            <a:avLst/>
          </a:prstGeom>
        </p:spPr>
        <p:txBody>
          <a:bodyPr lIns="0" tIns="0" rIns="0" bIns="0" rtlCol="0" anchor="t">
            <a:spAutoFit/>
          </a:bodyPr>
          <a:lstStyle/>
          <a:p>
            <a:pPr algn="r">
              <a:lnSpc>
                <a:spcPts val="1400"/>
              </a:lnSpc>
            </a:pPr>
            <a:r>
              <a:rPr lang="en-US" sz="1400">
                <a:solidFill>
                  <a:srgbClr val="2E5C8E"/>
                </a:solidFill>
                <a:latin typeface="Open Sans 1"/>
              </a:rPr>
              <a:t>Bærekraftsstrategi 2023-25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B0E4"/>
        </a:solidFill>
        <a:effectLst/>
      </p:bgPr>
    </p:bg>
    <p:spTree>
      <p:nvGrpSpPr>
        <p:cNvPr id="1" name=""/>
        <p:cNvGrpSpPr/>
        <p:nvPr/>
      </p:nvGrpSpPr>
      <p:grpSpPr>
        <a:xfrm>
          <a:off x="0" y="0"/>
          <a:ext cx="0" cy="0"/>
          <a:chOff x="0" y="0"/>
          <a:chExt cx="0" cy="0"/>
        </a:xfrm>
      </p:grpSpPr>
      <p:sp>
        <p:nvSpPr>
          <p:cNvPr id="2" name="Freeform 2"/>
          <p:cNvSpPr/>
          <p:nvPr/>
        </p:nvSpPr>
        <p:spPr>
          <a:xfrm>
            <a:off x="-702680" y="5030021"/>
            <a:ext cx="8965360" cy="5973171"/>
          </a:xfrm>
          <a:custGeom>
            <a:avLst/>
            <a:gdLst/>
            <a:ahLst/>
            <a:cxnLst/>
            <a:rect l="l" t="t" r="r" b="b"/>
            <a:pathLst>
              <a:path w="8965360" h="5973171">
                <a:moveTo>
                  <a:pt x="0" y="0"/>
                </a:moveTo>
                <a:lnTo>
                  <a:pt x="8965360" y="0"/>
                </a:lnTo>
                <a:lnTo>
                  <a:pt x="8965360" y="5973171"/>
                </a:lnTo>
                <a:lnTo>
                  <a:pt x="0" y="5973171"/>
                </a:lnTo>
                <a:lnTo>
                  <a:pt x="0" y="0"/>
                </a:lnTo>
                <a:close/>
              </a:path>
            </a:pathLst>
          </a:custGeom>
          <a:blipFill>
            <a:blip r:embed="rId2"/>
            <a:stretch>
              <a:fillRect l="-18992" r="-80632"/>
            </a:stretch>
          </a:blipFill>
        </p:spPr>
        <p:txBody>
          <a:bodyPr/>
          <a:lstStyle/>
          <a:p>
            <a:endParaRPr lang="nb-NO"/>
          </a:p>
        </p:txBody>
      </p:sp>
      <p:grpSp>
        <p:nvGrpSpPr>
          <p:cNvPr id="3" name="Group 3"/>
          <p:cNvGrpSpPr/>
          <p:nvPr/>
        </p:nvGrpSpPr>
        <p:grpSpPr>
          <a:xfrm>
            <a:off x="-702680" y="0"/>
            <a:ext cx="8611681" cy="11314385"/>
            <a:chOff x="0" y="0"/>
            <a:chExt cx="3086232" cy="4054820"/>
          </a:xfrm>
        </p:grpSpPr>
        <p:sp>
          <p:nvSpPr>
            <p:cNvPr id="4" name="Freeform 4"/>
            <p:cNvSpPr/>
            <p:nvPr/>
          </p:nvSpPr>
          <p:spPr>
            <a:xfrm>
              <a:off x="0" y="0"/>
              <a:ext cx="3086232" cy="4054820"/>
            </a:xfrm>
            <a:custGeom>
              <a:avLst/>
              <a:gdLst/>
              <a:ahLst/>
              <a:cxnLst/>
              <a:rect l="l" t="t" r="r" b="b"/>
              <a:pathLst>
                <a:path w="3086232" h="4054820">
                  <a:moveTo>
                    <a:pt x="0" y="0"/>
                  </a:moveTo>
                  <a:lnTo>
                    <a:pt x="3086232" y="0"/>
                  </a:lnTo>
                  <a:lnTo>
                    <a:pt x="3086232" y="4054820"/>
                  </a:lnTo>
                  <a:lnTo>
                    <a:pt x="0" y="4054820"/>
                  </a:lnTo>
                  <a:close/>
                </a:path>
              </a:pathLst>
            </a:custGeom>
            <a:solidFill>
              <a:srgbClr val="52B0E4">
                <a:alpha val="49804"/>
              </a:srgbClr>
            </a:solidFill>
            <a:ln cap="sq">
              <a:noFill/>
              <a:prstDash val="solid"/>
              <a:miter/>
            </a:ln>
          </p:spPr>
          <p:txBody>
            <a:bodyPr/>
            <a:lstStyle/>
            <a:p>
              <a:endParaRPr lang="nb-NO"/>
            </a:p>
          </p:txBody>
        </p:sp>
        <p:sp>
          <p:nvSpPr>
            <p:cNvPr id="5" name="TextBox 5"/>
            <p:cNvSpPr txBox="1"/>
            <p:nvPr/>
          </p:nvSpPr>
          <p:spPr>
            <a:xfrm>
              <a:off x="0" y="-28575"/>
              <a:ext cx="3086232" cy="4083395"/>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6" name="Freeform 6"/>
          <p:cNvSpPr/>
          <p:nvPr/>
        </p:nvSpPr>
        <p:spPr>
          <a:xfrm rot="5400000">
            <a:off x="-563400" y="4875847"/>
            <a:ext cx="8686801" cy="8686801"/>
          </a:xfrm>
          <a:custGeom>
            <a:avLst/>
            <a:gdLst/>
            <a:ahLst/>
            <a:cxnLst/>
            <a:rect l="l" t="t" r="r" b="b"/>
            <a:pathLst>
              <a:path w="8686801" h="8686801">
                <a:moveTo>
                  <a:pt x="0" y="0"/>
                </a:moveTo>
                <a:lnTo>
                  <a:pt x="8686800" y="0"/>
                </a:lnTo>
                <a:lnTo>
                  <a:pt x="8686800" y="8686801"/>
                </a:lnTo>
                <a:lnTo>
                  <a:pt x="0" y="8686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7" name="TextBox 7"/>
          <p:cNvSpPr txBox="1"/>
          <p:nvPr/>
        </p:nvSpPr>
        <p:spPr>
          <a:xfrm>
            <a:off x="2079215" y="1765643"/>
            <a:ext cx="3401571" cy="778570"/>
          </a:xfrm>
          <a:prstGeom prst="rect">
            <a:avLst/>
          </a:prstGeom>
        </p:spPr>
        <p:txBody>
          <a:bodyPr lIns="0" tIns="0" rIns="0" bIns="0" rtlCol="0" anchor="t">
            <a:spAutoFit/>
          </a:bodyPr>
          <a:lstStyle/>
          <a:p>
            <a:pPr>
              <a:lnSpc>
                <a:spcPts val="6436"/>
              </a:lnSpc>
            </a:pPr>
            <a:r>
              <a:rPr lang="en-US" sz="4597">
                <a:solidFill>
                  <a:srgbClr val="FFFFFF"/>
                </a:solidFill>
                <a:latin typeface="Open Sans 1"/>
              </a:rPr>
              <a:t>4 Miljøpolicy</a:t>
            </a:r>
          </a:p>
        </p:txBody>
      </p:sp>
      <p:sp>
        <p:nvSpPr>
          <p:cNvPr id="8" name="TextBox 8"/>
          <p:cNvSpPr txBox="1"/>
          <p:nvPr/>
        </p:nvSpPr>
        <p:spPr>
          <a:xfrm>
            <a:off x="2184298" y="9955050"/>
            <a:ext cx="3191404" cy="187960"/>
          </a:xfrm>
          <a:prstGeom prst="rect">
            <a:avLst/>
          </a:prstGeom>
        </p:spPr>
        <p:txBody>
          <a:bodyPr lIns="0" tIns="0" rIns="0" bIns="0" rtlCol="0" anchor="t">
            <a:spAutoFit/>
          </a:bodyPr>
          <a:lstStyle/>
          <a:p>
            <a:pPr algn="ctr">
              <a:lnSpc>
                <a:spcPts val="1400"/>
              </a:lnSpc>
            </a:pPr>
            <a:r>
              <a:rPr lang="en-US" sz="1400">
                <a:solidFill>
                  <a:srgbClr val="FFFFFF"/>
                </a:solidFill>
                <a:latin typeface="Open Sans 1"/>
              </a:rPr>
              <a:t>Bærekraftsstrategi 2023-25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1802</Words>
  <Application>Microsoft Office PowerPoint</Application>
  <PresentationFormat>Egendefinert</PresentationFormat>
  <Paragraphs>201</Paragraphs>
  <Slides>17</Slides>
  <Notes>0</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17</vt:i4>
      </vt:variant>
    </vt:vector>
  </HeadingPairs>
  <TitlesOfParts>
    <vt:vector size="28" baseType="lpstr">
      <vt:lpstr>Open Sans 2 Italics</vt:lpstr>
      <vt:lpstr>Open Sans 2 Bold Italics</vt:lpstr>
      <vt:lpstr>Arial</vt:lpstr>
      <vt:lpstr>Open Sans 2 Bold</vt:lpstr>
      <vt:lpstr>Open Sans 2</vt:lpstr>
      <vt:lpstr>Open Sans 1 Italics</vt:lpstr>
      <vt:lpstr>Open Sans 1 Bold Italics</vt:lpstr>
      <vt:lpstr>Open Sans 1 Bold</vt:lpstr>
      <vt:lpstr>Calibri</vt:lpstr>
      <vt:lpstr>Open Sans 1</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Bærekraftsstrategi Lid Ventilasjon </dc:title>
  <cp:lastModifiedBy>Roar Smelhus</cp:lastModifiedBy>
  <cp:revision>4</cp:revision>
  <dcterms:created xsi:type="dcterms:W3CDTF">2006-08-16T00:00:00Z</dcterms:created>
  <dcterms:modified xsi:type="dcterms:W3CDTF">2023-11-28T20:40:57Z</dcterms:modified>
  <dc:identifier>DAF1clQEiDU</dc:identifier>
</cp:coreProperties>
</file>